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9144000"/>
  <p:notesSz cx="6858000" cy="9144000"/>
  <p:embeddedFontLst>
    <p:embeddedFont>
      <p:font typeface="Quicksand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Quicksand-regular.fntdata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font" Target="fonts/Quicksand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1319175" y="2876425"/>
            <a:ext cx="6680400" cy="1546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/>
        </p:txBody>
      </p:sp>
      <p:cxnSp>
        <p:nvCxnSpPr>
          <p:cNvPr id="10" name="Shape 10"/>
          <p:cNvCxnSpPr>
            <a:stCxn id="11" idx="4"/>
          </p:cNvCxnSpPr>
          <p:nvPr/>
        </p:nvCxnSpPr>
        <p:spPr>
          <a:xfrm>
            <a:off x="903750" y="3563700"/>
            <a:ext cx="0" cy="32943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1" name="Shape 11"/>
          <p:cNvSpPr/>
          <p:nvPr/>
        </p:nvSpPr>
        <p:spPr>
          <a:xfrm>
            <a:off x="769050" y="3294300"/>
            <a:ext cx="269400" cy="2694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lank key color">
    <p:bg>
      <p:bgPr>
        <a:solidFill>
          <a:srgbClr val="39C0BA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hape 55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2E3037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56" name="Shape 56"/>
          <p:cNvSpPr/>
          <p:nvPr/>
        </p:nvSpPr>
        <p:spPr>
          <a:xfrm>
            <a:off x="808650" y="3333900"/>
            <a:ext cx="190200" cy="190200"/>
          </a:xfrm>
          <a:prstGeom prst="ellipse">
            <a:avLst/>
          </a:prstGeom>
          <a:solidFill>
            <a:srgbClr val="39C0BA"/>
          </a:solidFill>
          <a:ln cap="flat" cmpd="sng" w="952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ub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ctrTitle"/>
          </p:nvPr>
        </p:nvSpPr>
        <p:spPr>
          <a:xfrm>
            <a:off x="1530175" y="3077050"/>
            <a:ext cx="6767100" cy="709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3000"/>
            </a:lvl1pPr>
            <a:lvl2pPr lvl="1" rtl="0">
              <a:spcBef>
                <a:spcPts val="0"/>
              </a:spcBef>
              <a:buSzPct val="100000"/>
              <a:defRPr sz="3000"/>
            </a:lvl2pPr>
            <a:lvl3pPr lvl="2" rtl="0">
              <a:spcBef>
                <a:spcPts val="0"/>
              </a:spcBef>
              <a:buSzPct val="100000"/>
              <a:defRPr sz="3000"/>
            </a:lvl3pPr>
            <a:lvl4pPr lvl="3" rtl="0">
              <a:spcBef>
                <a:spcPts val="0"/>
              </a:spcBef>
              <a:buSzPct val="100000"/>
              <a:defRPr sz="3000"/>
            </a:lvl4pPr>
            <a:lvl5pPr lvl="4" rtl="0">
              <a:spcBef>
                <a:spcPts val="0"/>
              </a:spcBef>
              <a:buSzPct val="100000"/>
              <a:defRPr sz="3000"/>
            </a:lvl5pPr>
            <a:lvl6pPr lvl="5" rtl="0">
              <a:spcBef>
                <a:spcPts val="0"/>
              </a:spcBef>
              <a:buSzPct val="100000"/>
              <a:defRPr sz="3000"/>
            </a:lvl6pPr>
            <a:lvl7pPr lvl="6" rtl="0">
              <a:spcBef>
                <a:spcPts val="0"/>
              </a:spcBef>
              <a:buSzPct val="100000"/>
              <a:defRPr sz="3000"/>
            </a:lvl7pPr>
            <a:lvl8pPr lvl="7" rtl="0">
              <a:spcBef>
                <a:spcPts val="0"/>
              </a:spcBef>
              <a:buSzPct val="100000"/>
              <a:defRPr sz="3000"/>
            </a:lvl8pPr>
            <a:lvl9pPr lvl="8" rtl="0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1530175" y="3710550"/>
            <a:ext cx="6927900" cy="470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100000"/>
              <a:buNone/>
              <a:defRPr sz="1800"/>
            </a:lvl1pPr>
            <a:lvl2pPr lvl="1" rtl="0">
              <a:spcBef>
                <a:spcPts val="0"/>
              </a:spcBef>
              <a:buSzPct val="100000"/>
              <a:buNone/>
              <a:defRPr sz="1800"/>
            </a:lvl2pPr>
            <a:lvl3pPr lvl="2" rtl="0">
              <a:spcBef>
                <a:spcPts val="0"/>
              </a:spcBef>
              <a:buSzPct val="100000"/>
              <a:buNone/>
              <a:defRPr sz="1800"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/>
        </p:txBody>
      </p:sp>
      <p:cxnSp>
        <p:nvCxnSpPr>
          <p:cNvPr id="15" name="Shape 15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6" name="Shape 16"/>
          <p:cNvSpPr/>
          <p:nvPr/>
        </p:nvSpPr>
        <p:spPr>
          <a:xfrm>
            <a:off x="493600" y="3018850"/>
            <a:ext cx="820200" cy="8202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Quot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idx="1" type="body"/>
          </p:nvPr>
        </p:nvSpPr>
        <p:spPr>
          <a:xfrm>
            <a:off x="1633225" y="2882400"/>
            <a:ext cx="6700500" cy="10932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1pPr>
            <a:lvl2pPr lvl="1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2pPr>
            <a:lvl3pPr lvl="2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3pPr>
            <a:lvl4pPr lvl="3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4pPr>
            <a:lvl5pPr lvl="4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5pPr>
            <a:lvl6pPr lvl="5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6pPr>
            <a:lvl7pPr lvl="6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7pPr>
            <a:lvl8pPr lvl="7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8pPr>
            <a:lvl9pPr lvl="8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9pPr>
          </a:lstStyle>
          <a:p/>
        </p:txBody>
      </p:sp>
      <p:cxnSp>
        <p:nvCxnSpPr>
          <p:cNvPr id="19" name="Shape 19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20" name="Shape 20"/>
          <p:cNvSpPr/>
          <p:nvPr/>
        </p:nvSpPr>
        <p:spPr>
          <a:xfrm>
            <a:off x="493600" y="3018850"/>
            <a:ext cx="820200" cy="8202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/>
        </p:nvSpPr>
        <p:spPr>
          <a:xfrm>
            <a:off x="208000" y="3096172"/>
            <a:ext cx="13062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ru" sz="4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rPr>
              <a:t>“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+ 1 column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hape 23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24" name="Shape 24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1165498" y="1600200"/>
            <a:ext cx="6858000" cy="4967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600"/>
              </a:spcBef>
              <a:buClr>
                <a:srgbClr val="F3F3F3"/>
              </a:buClr>
              <a:buSzPct val="100000"/>
              <a:buFont typeface="Quicksand"/>
              <a:buChar char="◦"/>
              <a:defRPr sz="30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buChar char="▫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rtl="0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+ 2 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1165475" y="1600200"/>
            <a:ext cx="3306900" cy="4967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600"/>
            </a:lvl1pPr>
            <a:lvl2pPr lvl="1">
              <a:spcBef>
                <a:spcPts val="0"/>
              </a:spcBef>
              <a:buSzPct val="100000"/>
              <a:defRPr sz="2600"/>
            </a:lvl2pPr>
            <a:lvl3pPr lvl="2">
              <a:spcBef>
                <a:spcPts val="0"/>
              </a:spcBef>
              <a:buSzPct val="100000"/>
              <a:defRPr sz="2600"/>
            </a:lvl3pPr>
            <a:lvl4pPr lvl="3">
              <a:spcBef>
                <a:spcPts val="0"/>
              </a:spcBef>
              <a:buSzPct val="100000"/>
              <a:defRPr sz="2600"/>
            </a:lvl4pPr>
            <a:lvl5pPr lvl="4">
              <a:spcBef>
                <a:spcPts val="0"/>
              </a:spcBef>
              <a:buSzPct val="100000"/>
              <a:defRPr sz="2600"/>
            </a:lvl5pPr>
            <a:lvl6pPr lvl="5">
              <a:spcBef>
                <a:spcPts val="0"/>
              </a:spcBef>
              <a:buSzPct val="100000"/>
              <a:defRPr sz="2600"/>
            </a:lvl6pPr>
            <a:lvl7pPr lvl="6">
              <a:spcBef>
                <a:spcPts val="0"/>
              </a:spcBef>
              <a:buSzPct val="100000"/>
              <a:defRPr sz="2600"/>
            </a:lvl7pPr>
            <a:lvl8pPr lvl="7">
              <a:spcBef>
                <a:spcPts val="0"/>
              </a:spcBef>
              <a:buSzPct val="100000"/>
              <a:defRPr sz="2600"/>
            </a:lvl8pPr>
            <a:lvl9pPr lvl="8">
              <a:spcBef>
                <a:spcPts val="0"/>
              </a:spcBef>
              <a:buSzPct val="100000"/>
              <a:defRPr sz="2600"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x="4671570" y="1600200"/>
            <a:ext cx="3306900" cy="4967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600"/>
            </a:lvl1pPr>
            <a:lvl2pPr lvl="1">
              <a:spcBef>
                <a:spcPts val="0"/>
              </a:spcBef>
              <a:buSzPct val="100000"/>
              <a:defRPr sz="2600"/>
            </a:lvl2pPr>
            <a:lvl3pPr lvl="2">
              <a:spcBef>
                <a:spcPts val="0"/>
              </a:spcBef>
              <a:buSzPct val="100000"/>
              <a:defRPr sz="2600"/>
            </a:lvl3pPr>
            <a:lvl4pPr lvl="3">
              <a:spcBef>
                <a:spcPts val="0"/>
              </a:spcBef>
              <a:buSzPct val="100000"/>
              <a:defRPr sz="2600"/>
            </a:lvl4pPr>
            <a:lvl5pPr lvl="4">
              <a:spcBef>
                <a:spcPts val="0"/>
              </a:spcBef>
              <a:buSzPct val="100000"/>
              <a:defRPr sz="2600"/>
            </a:lvl5pPr>
            <a:lvl6pPr lvl="5">
              <a:spcBef>
                <a:spcPts val="0"/>
              </a:spcBef>
              <a:buSzPct val="100000"/>
              <a:defRPr sz="2600"/>
            </a:lvl6pPr>
            <a:lvl7pPr lvl="6">
              <a:spcBef>
                <a:spcPts val="0"/>
              </a:spcBef>
              <a:buSzPct val="100000"/>
              <a:defRPr sz="2600"/>
            </a:lvl7pPr>
            <a:lvl8pPr lvl="7">
              <a:spcBef>
                <a:spcPts val="0"/>
              </a:spcBef>
              <a:buSzPct val="100000"/>
              <a:defRPr sz="2600"/>
            </a:lvl8pPr>
            <a:lvl9pPr lvl="8">
              <a:spcBef>
                <a:spcPts val="0"/>
              </a:spcBef>
              <a:buSzPct val="100000"/>
              <a:defRPr sz="2600"/>
            </a:lvl9pPr>
          </a:lstStyle>
          <a:p/>
        </p:txBody>
      </p:sp>
      <p:cxnSp>
        <p:nvCxnSpPr>
          <p:cNvPr id="32" name="Shape 32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33" name="Shape 33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itle + 3 column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1165475" y="1673975"/>
            <a:ext cx="2403600" cy="4893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3692249" y="1673975"/>
            <a:ext cx="2403600" cy="4893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/>
        </p:txBody>
      </p:sp>
      <p:sp>
        <p:nvSpPr>
          <p:cNvPr id="39" name="Shape 39"/>
          <p:cNvSpPr txBox="1"/>
          <p:nvPr>
            <p:ph idx="3" type="body"/>
          </p:nvPr>
        </p:nvSpPr>
        <p:spPr>
          <a:xfrm>
            <a:off x="6219023" y="1673975"/>
            <a:ext cx="2403600" cy="4893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/>
        </p:txBody>
      </p:sp>
      <p:cxnSp>
        <p:nvCxnSpPr>
          <p:cNvPr id="40" name="Shape 40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41" name="Shape 41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cxnSp>
        <p:nvCxnSpPr>
          <p:cNvPr id="45" name="Shape 45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46" name="Shape 46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idx="1" type="body"/>
          </p:nvPr>
        </p:nvSpPr>
        <p:spPr>
          <a:xfrm>
            <a:off x="1165475" y="5775090"/>
            <a:ext cx="7521300" cy="578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cxnSp>
        <p:nvCxnSpPr>
          <p:cNvPr id="49" name="Shape 49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50" name="Shape 50"/>
          <p:cNvSpPr/>
          <p:nvPr/>
        </p:nvSpPr>
        <p:spPr>
          <a:xfrm>
            <a:off x="808650" y="5952850"/>
            <a:ext cx="190200" cy="1902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hape 52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53" name="Shape 53"/>
          <p:cNvSpPr/>
          <p:nvPr/>
        </p:nvSpPr>
        <p:spPr>
          <a:xfrm>
            <a:off x="808650" y="3333900"/>
            <a:ext cx="190200" cy="1902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rgbClr val="2E3037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1165498" y="1600200"/>
            <a:ext cx="68580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600"/>
              </a:spcBef>
              <a:buClr>
                <a:srgbClr val="F3F3F3"/>
              </a:buClr>
              <a:buSzPct val="100000"/>
              <a:buFont typeface="Quicksand"/>
              <a:buChar char="◦"/>
              <a:defRPr sz="30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buChar char="▫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buChar char="■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buChar char="●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buChar char="○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buChar char="■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buChar char="●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buChar char="○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buChar char="■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ctrTitle"/>
          </p:nvPr>
        </p:nvSpPr>
        <p:spPr>
          <a:xfrm>
            <a:off x="1319175" y="2876425"/>
            <a:ext cx="6680400" cy="1546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ru" sz="2200">
                <a:solidFill>
                  <a:srgbClr val="2E3037"/>
                </a:solidFill>
              </a:rPr>
              <a:t>Web-automation.ru</a:t>
            </a:r>
          </a:p>
        </p:txBody>
      </p:sp>
      <p:sp>
        <p:nvSpPr>
          <p:cNvPr id="62" name="Shape 62"/>
          <p:cNvSpPr txBox="1"/>
          <p:nvPr>
            <p:ph idx="4294967295" type="subTitle"/>
          </p:nvPr>
        </p:nvSpPr>
        <p:spPr>
          <a:xfrm>
            <a:off x="2002275" y="2641650"/>
            <a:ext cx="6671400" cy="1424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3200">
                <a:latin typeface="Impact"/>
                <a:ea typeface="Impact"/>
                <a:cs typeface="Impact"/>
                <a:sym typeface="Impact"/>
              </a:rPr>
              <a:t>Глава 3. Создание агрегатора. </a:t>
            </a:r>
          </a:p>
          <a:p>
            <a:pPr lvl="0">
              <a:spcBef>
                <a:spcPts val="0"/>
              </a:spcBef>
              <a:buNone/>
            </a:pPr>
            <a:r>
              <a:rPr lang="ru" sz="3200">
                <a:latin typeface="Impact"/>
                <a:ea typeface="Impact"/>
                <a:cs typeface="Impact"/>
                <a:sym typeface="Impact"/>
              </a:rPr>
              <a:t>Из чего состоит типичный агрегатор?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x="5395799" y="294975"/>
            <a:ext cx="3443400" cy="5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web-automation.ru Создание агрегатора 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B7B7B7"/>
                </a:solidFill>
                <a:latin typeface="Verdana"/>
                <a:ea typeface="Verdana"/>
                <a:cs typeface="Verdana"/>
                <a:sym typeface="Verdana"/>
              </a:rPr>
              <a:t>Раянов Руслан (http://vk.com/hecrus)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1024450" y="581901"/>
            <a:ext cx="6858000" cy="5649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400">
                <a:latin typeface="Impact"/>
                <a:ea typeface="Impact"/>
                <a:cs typeface="Impact"/>
                <a:sym typeface="Impact"/>
              </a:rPr>
              <a:t>СТРУКТУРА БИРЖИ</a:t>
            </a:r>
          </a:p>
        </p:txBody>
      </p:sp>
      <p:cxnSp>
        <p:nvCxnSpPr>
          <p:cNvPr id="69" name="Shape 69"/>
          <p:cNvCxnSpPr/>
          <p:nvPr/>
        </p:nvCxnSpPr>
        <p:spPr>
          <a:xfrm rot="10800000">
            <a:off x="1482251" y="3669683"/>
            <a:ext cx="0" cy="11592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oval"/>
          </a:ln>
        </p:spPr>
      </p:cxnSp>
      <p:cxnSp>
        <p:nvCxnSpPr>
          <p:cNvPr id="70" name="Shape 70"/>
          <p:cNvCxnSpPr/>
          <p:nvPr/>
        </p:nvCxnSpPr>
        <p:spPr>
          <a:xfrm rot="10800000">
            <a:off x="1482251" y="1622932"/>
            <a:ext cx="0" cy="11592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oval"/>
          </a:ln>
        </p:spPr>
      </p:cxnSp>
      <p:sp>
        <p:nvSpPr>
          <p:cNvPr id="71" name="Shape 71"/>
          <p:cNvSpPr txBox="1"/>
          <p:nvPr/>
        </p:nvSpPr>
        <p:spPr>
          <a:xfrm>
            <a:off x="2215650" y="2975800"/>
            <a:ext cx="6409500" cy="56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400">
                <a:solidFill>
                  <a:srgbClr val="F3F3F3"/>
                </a:solidFill>
                <a:latin typeface="Verdana"/>
                <a:ea typeface="Verdana"/>
                <a:cs typeface="Verdana"/>
                <a:sym typeface="Verdana"/>
              </a:rPr>
              <a:t>Кабинет заказчика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2215650" y="3921675"/>
            <a:ext cx="6185100" cy="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400">
                <a:solidFill>
                  <a:srgbClr val="F3F3F3"/>
                </a:solidFill>
                <a:latin typeface="Verdana"/>
                <a:ea typeface="Verdana"/>
                <a:cs typeface="Verdana"/>
                <a:sym typeface="Verdana"/>
              </a:rPr>
              <a:t>Кабинет исполнителя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2215650" y="1920075"/>
            <a:ext cx="6409500" cy="56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400">
                <a:solidFill>
                  <a:srgbClr val="F3F3F3"/>
                </a:solidFill>
                <a:latin typeface="Verdana"/>
                <a:ea typeface="Verdana"/>
                <a:cs typeface="Verdana"/>
                <a:sym typeface="Verdana"/>
              </a:rPr>
              <a:t>Неавторизованная область</a:t>
            </a:r>
          </a:p>
        </p:txBody>
      </p:sp>
      <p:cxnSp>
        <p:nvCxnSpPr>
          <p:cNvPr id="74" name="Shape 74"/>
          <p:cNvCxnSpPr/>
          <p:nvPr/>
        </p:nvCxnSpPr>
        <p:spPr>
          <a:xfrm rot="10800000">
            <a:off x="1482251" y="2678645"/>
            <a:ext cx="0" cy="11592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oval"/>
          </a:ln>
        </p:spPr>
      </p:cxnSp>
      <p:cxnSp>
        <p:nvCxnSpPr>
          <p:cNvPr id="75" name="Shape 75"/>
          <p:cNvCxnSpPr/>
          <p:nvPr/>
        </p:nvCxnSpPr>
        <p:spPr>
          <a:xfrm rot="10800000">
            <a:off x="1482251" y="4590408"/>
            <a:ext cx="0" cy="11592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oval"/>
          </a:ln>
        </p:spPr>
      </p:cxnSp>
      <p:sp>
        <p:nvSpPr>
          <p:cNvPr id="76" name="Shape 76"/>
          <p:cNvSpPr txBox="1"/>
          <p:nvPr/>
        </p:nvSpPr>
        <p:spPr>
          <a:xfrm>
            <a:off x="2215650" y="4842400"/>
            <a:ext cx="6185100" cy="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400">
                <a:solidFill>
                  <a:srgbClr val="F3F3F3"/>
                </a:solidFill>
                <a:latin typeface="Verdana"/>
                <a:ea typeface="Verdana"/>
                <a:cs typeface="Verdana"/>
                <a:sym typeface="Verdana"/>
              </a:rPr>
              <a:t>Кабинет администратора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5395799" y="294975"/>
            <a:ext cx="3443400" cy="5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web-automation.ru Создание агрегатора 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B7B7B7"/>
                </a:solidFill>
                <a:latin typeface="Verdana"/>
                <a:ea typeface="Verdana"/>
                <a:cs typeface="Verdana"/>
                <a:sym typeface="Verdana"/>
              </a:rPr>
              <a:t>Раянов Руслан (http://vk.com/hecrus)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ctrTitle"/>
          </p:nvPr>
        </p:nvSpPr>
        <p:spPr>
          <a:xfrm>
            <a:off x="1530175" y="3077050"/>
            <a:ext cx="6767100" cy="709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700">
                <a:latin typeface="Impact"/>
                <a:ea typeface="Impact"/>
                <a:cs typeface="Impact"/>
                <a:sym typeface="Impact"/>
              </a:rPr>
              <a:t>Что из себя должен представлять дизайн ?</a:t>
            </a:r>
          </a:p>
        </p:txBody>
      </p:sp>
      <p:sp>
        <p:nvSpPr>
          <p:cNvPr id="83" name="Shape 83"/>
          <p:cNvSpPr txBox="1"/>
          <p:nvPr>
            <p:ph idx="1" type="subTitle"/>
          </p:nvPr>
        </p:nvSpPr>
        <p:spPr>
          <a:xfrm>
            <a:off x="1530175" y="3710550"/>
            <a:ext cx="6927900" cy="2391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>
                <a:latin typeface="Verdana"/>
                <a:ea typeface="Verdana"/>
                <a:cs typeface="Verdana"/>
                <a:sym typeface="Verdana"/>
              </a:rPr>
              <a:t>Основная задача дизайна - объединение всех информационных блоков и формирование у посетителя приятного впечатления. По сути, дизайн задаёт общий стиль биржи, помогает посетителю с первого взгляда понять, что его здесь ждёт. Грамотно разработанный дизайн является одним из важнейших факторов, определяющих посещаемость.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x="474125" y="3038800"/>
            <a:ext cx="802500" cy="78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2E3037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85" name="Shape 85"/>
          <p:cNvSpPr txBox="1"/>
          <p:nvPr/>
        </p:nvSpPr>
        <p:spPr>
          <a:xfrm>
            <a:off x="5395799" y="294975"/>
            <a:ext cx="3443400" cy="5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web-automation.ru Создание агрегатора 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B7B7B7"/>
                </a:solidFill>
                <a:latin typeface="Verdana"/>
                <a:ea typeface="Verdana"/>
                <a:cs typeface="Verdana"/>
                <a:sym typeface="Verdana"/>
              </a:rPr>
              <a:t>Раянов Руслан (http://vk.com/hecrus)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1024450" y="581901"/>
            <a:ext cx="6858000" cy="5649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400">
                <a:latin typeface="Impact"/>
                <a:ea typeface="Impact"/>
                <a:cs typeface="Impact"/>
                <a:sym typeface="Impact"/>
              </a:rPr>
              <a:t>ВОЗМОЖНОСТИ</a:t>
            </a:r>
            <a:r>
              <a:rPr lang="ru" sz="2400">
                <a:latin typeface="Impact"/>
                <a:ea typeface="Impact"/>
                <a:cs typeface="Impact"/>
                <a:sym typeface="Impact"/>
              </a:rPr>
              <a:t> БИРЖИ</a:t>
            </a:r>
          </a:p>
        </p:txBody>
      </p:sp>
      <p:cxnSp>
        <p:nvCxnSpPr>
          <p:cNvPr id="91" name="Shape 91"/>
          <p:cNvCxnSpPr/>
          <p:nvPr/>
        </p:nvCxnSpPr>
        <p:spPr>
          <a:xfrm rot="10800000">
            <a:off x="1482251" y="3669683"/>
            <a:ext cx="0" cy="11592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oval"/>
          </a:ln>
        </p:spPr>
      </p:cxnSp>
      <p:cxnSp>
        <p:nvCxnSpPr>
          <p:cNvPr id="92" name="Shape 92"/>
          <p:cNvCxnSpPr/>
          <p:nvPr/>
        </p:nvCxnSpPr>
        <p:spPr>
          <a:xfrm rot="10800000">
            <a:off x="1482251" y="1622932"/>
            <a:ext cx="0" cy="11592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oval"/>
          </a:ln>
        </p:spPr>
      </p:cxnSp>
      <p:sp>
        <p:nvSpPr>
          <p:cNvPr id="93" name="Shape 93"/>
          <p:cNvSpPr txBox="1"/>
          <p:nvPr/>
        </p:nvSpPr>
        <p:spPr>
          <a:xfrm>
            <a:off x="2215650" y="2975800"/>
            <a:ext cx="6409500" cy="56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400">
                <a:solidFill>
                  <a:srgbClr val="F3F3F3"/>
                </a:solidFill>
                <a:latin typeface="Verdana"/>
                <a:ea typeface="Verdana"/>
                <a:cs typeface="Verdana"/>
                <a:sym typeface="Verdana"/>
              </a:rPr>
              <a:t>Языки и валюты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2215650" y="3921675"/>
            <a:ext cx="6185100" cy="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400">
                <a:solidFill>
                  <a:srgbClr val="F3F3F3"/>
                </a:solidFill>
                <a:latin typeface="Verdana"/>
                <a:ea typeface="Verdana"/>
                <a:cs typeface="Verdana"/>
                <a:sym typeface="Verdana"/>
              </a:rPr>
              <a:t>Арбитраж 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2215650" y="1920075"/>
            <a:ext cx="6409500" cy="56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400">
                <a:solidFill>
                  <a:srgbClr val="F3F3F3"/>
                </a:solidFill>
                <a:latin typeface="Verdana"/>
                <a:ea typeface="Verdana"/>
                <a:cs typeface="Verdana"/>
                <a:sym typeface="Verdana"/>
              </a:rPr>
              <a:t>Разновидности разных интеграций</a:t>
            </a:r>
          </a:p>
        </p:txBody>
      </p:sp>
      <p:cxnSp>
        <p:nvCxnSpPr>
          <p:cNvPr id="96" name="Shape 96"/>
          <p:cNvCxnSpPr/>
          <p:nvPr/>
        </p:nvCxnSpPr>
        <p:spPr>
          <a:xfrm rot="10800000">
            <a:off x="1482251" y="2678645"/>
            <a:ext cx="0" cy="11592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oval"/>
          </a:ln>
        </p:spPr>
      </p:cxnSp>
      <p:cxnSp>
        <p:nvCxnSpPr>
          <p:cNvPr id="97" name="Shape 97"/>
          <p:cNvCxnSpPr/>
          <p:nvPr/>
        </p:nvCxnSpPr>
        <p:spPr>
          <a:xfrm rot="10800000">
            <a:off x="1482251" y="4590408"/>
            <a:ext cx="0" cy="11592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oval"/>
          </a:ln>
        </p:spPr>
      </p:cxnSp>
      <p:sp>
        <p:nvSpPr>
          <p:cNvPr id="98" name="Shape 98"/>
          <p:cNvSpPr txBox="1"/>
          <p:nvPr/>
        </p:nvSpPr>
        <p:spPr>
          <a:xfrm>
            <a:off x="2215650" y="4842400"/>
            <a:ext cx="6185100" cy="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400">
                <a:solidFill>
                  <a:srgbClr val="F3F3F3"/>
                </a:solidFill>
                <a:latin typeface="Verdana"/>
                <a:ea typeface="Verdana"/>
                <a:cs typeface="Verdana"/>
                <a:sym typeface="Verdana"/>
              </a:rPr>
              <a:t>Модерация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5395799" y="294975"/>
            <a:ext cx="3443400" cy="5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web-automation.ru Создание агрегатора 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B7B7B7"/>
                </a:solidFill>
                <a:latin typeface="Verdana"/>
                <a:ea typeface="Verdana"/>
                <a:cs typeface="Verdana"/>
                <a:sym typeface="Verdana"/>
              </a:rPr>
              <a:t>Раянов Руслан (http://vk.com/hecrus)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2400">
                <a:latin typeface="Impact"/>
                <a:ea typeface="Impact"/>
                <a:cs typeface="Impact"/>
                <a:sym typeface="Impact"/>
              </a:rPr>
              <a:t>МОДЕРАЦИЯ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1165475" y="1600200"/>
            <a:ext cx="33069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2200"/>
              <a:t>Премодерация — способ управления контентом, при котором сообщения пользователей (Обычно комментарии, посты) изначально видны лишь узкому кругу модераторов, которые решают, публиковать ли их в открытом доступе.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200"/>
          </a:p>
          <a:p>
            <a:pPr lvl="0" algn="ctr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 txBox="1"/>
          <p:nvPr>
            <p:ph idx="2" type="body"/>
          </p:nvPr>
        </p:nvSpPr>
        <p:spPr>
          <a:xfrm>
            <a:off x="4671577" y="1600200"/>
            <a:ext cx="42615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2200"/>
              <a:t>Постмодерация - проверка контента уже после </a:t>
            </a:r>
            <a:r>
              <a:rPr lang="ru" sz="2200"/>
              <a:t>размещения</a:t>
            </a:r>
            <a:r>
              <a:rPr lang="ru" sz="2200"/>
              <a:t> на сайте. Модераторы могут принять решение об отмене публикации в случае нарушения правил.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5395799" y="294975"/>
            <a:ext cx="3443400" cy="5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web-automation.ru Создание агрегатора 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B7B7B7"/>
                </a:solidFill>
                <a:latin typeface="Verdana"/>
                <a:ea typeface="Verdana"/>
                <a:cs typeface="Verdana"/>
                <a:sym typeface="Verdana"/>
              </a:rPr>
              <a:t>Раянов Руслан (http://vk.com/hecrus)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ctrTitle"/>
          </p:nvPr>
        </p:nvSpPr>
        <p:spPr>
          <a:xfrm>
            <a:off x="1530175" y="3077050"/>
            <a:ext cx="6767100" cy="709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3600">
                <a:latin typeface="Impact"/>
                <a:ea typeface="Impact"/>
                <a:cs typeface="Impact"/>
                <a:sym typeface="Impact"/>
              </a:rPr>
              <a:t>ПАРСИНГ И АГРЕГАЦИЯ ДАННЫХ</a:t>
            </a:r>
          </a:p>
        </p:txBody>
      </p:sp>
      <p:sp>
        <p:nvSpPr>
          <p:cNvPr id="113" name="Shape 113"/>
          <p:cNvSpPr txBox="1"/>
          <p:nvPr>
            <p:ph idx="1" type="subTitle"/>
          </p:nvPr>
        </p:nvSpPr>
        <p:spPr>
          <a:xfrm>
            <a:off x="1530175" y="3710550"/>
            <a:ext cx="6927900" cy="1283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>
                <a:latin typeface="Verdana"/>
                <a:ea typeface="Verdana"/>
                <a:cs typeface="Verdana"/>
                <a:sym typeface="Verdana"/>
              </a:rPr>
              <a:t>Парсинг – это линейное сопоставление последовательности слов с правилами языка</a:t>
            </a:r>
            <a:r>
              <a:rPr lang="ru">
                <a:latin typeface="Verdana"/>
                <a:ea typeface="Verdana"/>
                <a:cs typeface="Verdana"/>
                <a:sym typeface="Verdana"/>
              </a:rPr>
              <a:t>. Агрегирование данных - процесс сбора, обработки и представления информации в окончательном виде.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4" name="Shape 114"/>
          <p:cNvSpPr txBox="1"/>
          <p:nvPr/>
        </p:nvSpPr>
        <p:spPr>
          <a:xfrm>
            <a:off x="502600" y="3039900"/>
            <a:ext cx="802500" cy="78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2E3037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15" name="Shape 115"/>
          <p:cNvSpPr txBox="1"/>
          <p:nvPr/>
        </p:nvSpPr>
        <p:spPr>
          <a:xfrm>
            <a:off x="5395799" y="294975"/>
            <a:ext cx="3443400" cy="5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web-automation.ru Создание агрегатора 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B7B7B7"/>
                </a:solidFill>
                <a:latin typeface="Verdana"/>
                <a:ea typeface="Verdana"/>
                <a:cs typeface="Verdana"/>
                <a:sym typeface="Verdana"/>
              </a:rPr>
              <a:t>Раянов Руслан (http://vk.com/hecrus)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idx="4294967295" type="title"/>
          </p:nvPr>
        </p:nvSpPr>
        <p:spPr>
          <a:xfrm>
            <a:off x="944250" y="1516613"/>
            <a:ext cx="7740000" cy="5649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30555"/>
              <a:buFont typeface="Arial"/>
              <a:buNone/>
            </a:pPr>
            <a:r>
              <a:rPr lang="ru" sz="3600">
                <a:latin typeface="Impact"/>
                <a:ea typeface="Impact"/>
                <a:cs typeface="Impact"/>
                <a:sym typeface="Impact"/>
              </a:rPr>
              <a:t>ИМПОРТ И ЭКСПОРТ ДАННЫХ О ТОВАРАХ</a:t>
            </a:r>
          </a:p>
        </p:txBody>
      </p:sp>
      <p:cxnSp>
        <p:nvCxnSpPr>
          <p:cNvPr id="121" name="Shape 121"/>
          <p:cNvCxnSpPr/>
          <p:nvPr/>
        </p:nvCxnSpPr>
        <p:spPr>
          <a:xfrm rot="10800000">
            <a:off x="1523851" y="2418157"/>
            <a:ext cx="0" cy="11592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oval"/>
          </a:ln>
        </p:spPr>
      </p:cxnSp>
      <p:sp>
        <p:nvSpPr>
          <p:cNvPr id="122" name="Shape 122"/>
          <p:cNvSpPr txBox="1"/>
          <p:nvPr/>
        </p:nvSpPr>
        <p:spPr>
          <a:xfrm>
            <a:off x="2271750" y="4436025"/>
            <a:ext cx="64095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F3F3F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123" name="Shape 123"/>
          <p:cNvCxnSpPr/>
          <p:nvPr/>
        </p:nvCxnSpPr>
        <p:spPr>
          <a:xfrm rot="10800000">
            <a:off x="1523851" y="3969970"/>
            <a:ext cx="0" cy="11592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oval"/>
          </a:ln>
        </p:spPr>
      </p:cxnSp>
      <p:sp>
        <p:nvSpPr>
          <p:cNvPr id="124" name="Shape 124"/>
          <p:cNvSpPr txBox="1"/>
          <p:nvPr/>
        </p:nvSpPr>
        <p:spPr>
          <a:xfrm>
            <a:off x="2159550" y="2528400"/>
            <a:ext cx="6409500" cy="9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60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ru" sz="30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rPr>
              <a:t>Импорт и экспорт Exel</a:t>
            </a:r>
          </a:p>
          <a:p>
            <a:pPr lvl="0" rtl="0">
              <a:spcBef>
                <a:spcPts val="6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rgbClr val="999999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5" name="Shape 125"/>
          <p:cNvSpPr txBox="1"/>
          <p:nvPr/>
        </p:nvSpPr>
        <p:spPr>
          <a:xfrm>
            <a:off x="2159550" y="4115625"/>
            <a:ext cx="6409500" cy="86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60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ru" sz="30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rPr>
              <a:t>Использование внешних API</a:t>
            </a:r>
          </a:p>
        </p:txBody>
      </p:sp>
      <p:sp>
        <p:nvSpPr>
          <p:cNvPr id="126" name="Shape 126"/>
          <p:cNvSpPr txBox="1"/>
          <p:nvPr/>
        </p:nvSpPr>
        <p:spPr>
          <a:xfrm>
            <a:off x="5395799" y="294975"/>
            <a:ext cx="3443400" cy="5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web-automation.ru Создание агрегатора 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B7B7B7"/>
                </a:solidFill>
                <a:latin typeface="Verdana"/>
                <a:ea typeface="Verdana"/>
                <a:cs typeface="Verdana"/>
                <a:sym typeface="Verdana"/>
              </a:rPr>
              <a:t>Раянов Руслан (http://vk.com/hecrus)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ctrTitle"/>
          </p:nvPr>
        </p:nvSpPr>
        <p:spPr>
          <a:xfrm>
            <a:off x="1530175" y="3077050"/>
            <a:ext cx="6767100" cy="709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3600">
                <a:latin typeface="Impact"/>
                <a:ea typeface="Impact"/>
                <a:cs typeface="Impact"/>
                <a:sym typeface="Impact"/>
              </a:rPr>
              <a:t>ТАРИФИКАЦИЯ</a:t>
            </a:r>
          </a:p>
        </p:txBody>
      </p:sp>
      <p:sp>
        <p:nvSpPr>
          <p:cNvPr id="132" name="Shape 132"/>
          <p:cNvSpPr txBox="1"/>
          <p:nvPr>
            <p:ph idx="1" type="subTitle"/>
          </p:nvPr>
        </p:nvSpPr>
        <p:spPr>
          <a:xfrm>
            <a:off x="1530175" y="3710550"/>
            <a:ext cx="6927900" cy="2725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ru">
                <a:latin typeface="Verdana"/>
                <a:ea typeface="Verdana"/>
                <a:cs typeface="Verdana"/>
                <a:sym typeface="Verdana"/>
              </a:rPr>
              <a:t>Агрегаторы могут взимать плату за переход на сайт интернет-магазина, но могут установить и абонентскую плату, не зависящую от активности посетителей. Хорошей экономией может явиться тарификация некоторыми агрегаторами только «уникальных» – то есть первых с данного айпи – переходов на ваш сайт.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3" name="Shape 133"/>
          <p:cNvSpPr txBox="1"/>
          <p:nvPr/>
        </p:nvSpPr>
        <p:spPr>
          <a:xfrm>
            <a:off x="502600" y="3039900"/>
            <a:ext cx="802500" cy="78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2E3037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34" name="Shape 134"/>
          <p:cNvSpPr txBox="1"/>
          <p:nvPr/>
        </p:nvSpPr>
        <p:spPr>
          <a:xfrm>
            <a:off x="5395799" y="294975"/>
            <a:ext cx="3443400" cy="5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web-automation.ru Создание агрегатора 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B7B7B7"/>
                </a:solidFill>
                <a:latin typeface="Verdana"/>
                <a:ea typeface="Verdana"/>
                <a:cs typeface="Verdana"/>
                <a:sym typeface="Verdana"/>
              </a:rPr>
              <a:t>Раянов Руслан (http://vk.com/hecrus)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Eleanor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