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embeddedFontLst>
    <p:embeddedFont>
      <p:font typeface="Quicksan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Quicksand-bold.fntdata"/><Relationship Id="rId14" Type="http://schemas.openxmlformats.org/officeDocument/2006/relationships/font" Target="fonts/Quicksan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key color">
    <p:bg>
      <p:bgPr>
        <a:solidFill>
          <a:srgbClr val="39C0BA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2E3037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952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530175" y="3710550"/>
            <a:ext cx="6927900" cy="470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/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1633225" y="2882400"/>
            <a:ext cx="6700500" cy="1093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9pPr>
          </a:lstStyle>
          <a:p/>
        </p:txBody>
      </p:sp>
      <p:cxnSp>
        <p:nvCxnSpPr>
          <p:cNvPr id="19" name="Shape 1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0" name="Shape 20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3096172"/>
            <a:ext cx="13062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4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165475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71570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3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165475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3692249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219023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cxnSp>
        <p:nvCxnSpPr>
          <p:cNvPr id="40" name="Shape 40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1" name="Shape 41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cxnSp>
        <p:nvCxnSpPr>
          <p:cNvPr id="45" name="Shape 4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6" name="Shape 4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1165475" y="5775090"/>
            <a:ext cx="7521300" cy="578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49" name="Shape 4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0" name="Shape 50"/>
          <p:cNvSpPr/>
          <p:nvPr/>
        </p:nvSpPr>
        <p:spPr>
          <a:xfrm>
            <a:off x="808650" y="595285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3" name="Shape 53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2E303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ru" sz="2200">
                <a:solidFill>
                  <a:srgbClr val="2E3037"/>
                </a:solidFill>
              </a:rPr>
              <a:t>Web-automation.ru</a:t>
            </a:r>
          </a:p>
        </p:txBody>
      </p:sp>
      <p:sp>
        <p:nvSpPr>
          <p:cNvPr id="62" name="Shape 62"/>
          <p:cNvSpPr txBox="1"/>
          <p:nvPr>
            <p:ph idx="4294967295" type="subTitle"/>
          </p:nvPr>
        </p:nvSpPr>
        <p:spPr>
          <a:xfrm>
            <a:off x="1817300" y="2627425"/>
            <a:ext cx="6671400" cy="14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400">
                <a:latin typeface="Impact"/>
                <a:ea typeface="Impact"/>
                <a:cs typeface="Impact"/>
                <a:sym typeface="Impact"/>
              </a:rPr>
              <a:t>Глава 5. Продвижение агрегатора</a:t>
            </a:r>
          </a:p>
        </p:txBody>
      </p:sp>
      <p:sp>
        <p:nvSpPr>
          <p:cNvPr id="63" name="Shape 63"/>
          <p:cNvSpPr txBox="1"/>
          <p:nvPr>
            <p:ph idx="4294967295" type="body"/>
          </p:nvPr>
        </p:nvSpPr>
        <p:spPr>
          <a:xfrm>
            <a:off x="1817300" y="3885750"/>
            <a:ext cx="7061100" cy="1729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>
                <a:latin typeface="Verdana"/>
                <a:ea typeface="Verdana"/>
                <a:cs typeface="Verdana"/>
                <a:sym typeface="Verdana"/>
              </a:rPr>
              <a:t>Все этапы продвижения агрегатора для привлечения трафика</a:t>
            </a:r>
            <a:r>
              <a:rPr lang="ru" sz="2400"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1024450" y="581901"/>
            <a:ext cx="6858000" cy="56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5 ЭТАПОВ ПРОДВИЖЕНИЯ</a:t>
            </a:r>
          </a:p>
        </p:txBody>
      </p:sp>
      <p:cxnSp>
        <p:nvCxnSpPr>
          <p:cNvPr id="70" name="Shape 70"/>
          <p:cNvCxnSpPr/>
          <p:nvPr/>
        </p:nvCxnSpPr>
        <p:spPr>
          <a:xfrm rot="10800000">
            <a:off x="1482251" y="3669683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71" name="Shape 71"/>
          <p:cNvCxnSpPr/>
          <p:nvPr/>
        </p:nvCxnSpPr>
        <p:spPr>
          <a:xfrm rot="10800000">
            <a:off x="1482251" y="1622932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72" name="Shape 72"/>
          <p:cNvSpPr txBox="1"/>
          <p:nvPr/>
        </p:nvSpPr>
        <p:spPr>
          <a:xfrm>
            <a:off x="2215650" y="2975800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Семантика и контент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215650" y="3921675"/>
            <a:ext cx="61851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Внутренняя оптимизация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2215650" y="1920075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Концепция продвижения</a:t>
            </a:r>
          </a:p>
        </p:txBody>
      </p:sp>
      <p:cxnSp>
        <p:nvCxnSpPr>
          <p:cNvPr id="75" name="Shape 75"/>
          <p:cNvCxnSpPr/>
          <p:nvPr/>
        </p:nvCxnSpPr>
        <p:spPr>
          <a:xfrm rot="10800000">
            <a:off x="1482251" y="2678645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76" name="Shape 76"/>
          <p:cNvCxnSpPr/>
          <p:nvPr/>
        </p:nvCxnSpPr>
        <p:spPr>
          <a:xfrm rot="10800000">
            <a:off x="1482251" y="4590408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77" name="Shape 77"/>
          <p:cNvSpPr txBox="1"/>
          <p:nvPr/>
        </p:nvSpPr>
        <p:spPr>
          <a:xfrm>
            <a:off x="2215650" y="4842400"/>
            <a:ext cx="61851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Внешняя оптимизация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  <p:cxnSp>
        <p:nvCxnSpPr>
          <p:cNvPr id="79" name="Shape 79"/>
          <p:cNvCxnSpPr/>
          <p:nvPr/>
        </p:nvCxnSpPr>
        <p:spPr>
          <a:xfrm rot="10800000">
            <a:off x="1482251" y="5511133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80" name="Shape 80"/>
          <p:cNvSpPr txBox="1"/>
          <p:nvPr/>
        </p:nvSpPr>
        <p:spPr>
          <a:xfrm>
            <a:off x="2215650" y="5763125"/>
            <a:ext cx="61851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Периодическая веб-аналитика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1024450" y="581901"/>
            <a:ext cx="6858000" cy="56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КОНЦЕПЦИИ ПРОДВИЖЕНИЯ</a:t>
            </a:r>
          </a:p>
        </p:txBody>
      </p:sp>
      <p:cxnSp>
        <p:nvCxnSpPr>
          <p:cNvPr id="86" name="Shape 86"/>
          <p:cNvCxnSpPr/>
          <p:nvPr/>
        </p:nvCxnSpPr>
        <p:spPr>
          <a:xfrm rot="10800000">
            <a:off x="1482251" y="3669683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87" name="Shape 87"/>
          <p:cNvCxnSpPr/>
          <p:nvPr/>
        </p:nvCxnSpPr>
        <p:spPr>
          <a:xfrm rot="10800000">
            <a:off x="1482251" y="1622932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88" name="Shape 88"/>
          <p:cNvSpPr txBox="1"/>
          <p:nvPr/>
        </p:nvSpPr>
        <p:spPr>
          <a:xfrm>
            <a:off x="2215650" y="2975800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Определение ресурсов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215650" y="3966825"/>
            <a:ext cx="67197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Выбор каналов и стратегий развития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2215650" y="1920075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Определение целей перед агрегатором</a:t>
            </a:r>
          </a:p>
        </p:txBody>
      </p:sp>
      <p:cxnSp>
        <p:nvCxnSpPr>
          <p:cNvPr id="91" name="Shape 91"/>
          <p:cNvCxnSpPr/>
          <p:nvPr/>
        </p:nvCxnSpPr>
        <p:spPr>
          <a:xfrm rot="10800000">
            <a:off x="1482251" y="2678645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92" name="Shape 92"/>
          <p:cNvCxnSpPr/>
          <p:nvPr/>
        </p:nvCxnSpPr>
        <p:spPr>
          <a:xfrm rot="10800000">
            <a:off x="1482251" y="4590408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93" name="Shape 93"/>
          <p:cNvSpPr txBox="1"/>
          <p:nvPr/>
        </p:nvSpPr>
        <p:spPr>
          <a:xfrm>
            <a:off x="2215650" y="4740550"/>
            <a:ext cx="66234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3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Определение инструментов для в</a:t>
            </a:r>
            <a:r>
              <a:rPr lang="ru" sz="23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нешней оптимизации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  <p:cxnSp>
        <p:nvCxnSpPr>
          <p:cNvPr id="95" name="Shape 95"/>
          <p:cNvCxnSpPr/>
          <p:nvPr/>
        </p:nvCxnSpPr>
        <p:spPr>
          <a:xfrm rot="10800000">
            <a:off x="1482251" y="5511133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96" name="Shape 96"/>
          <p:cNvSpPr txBox="1"/>
          <p:nvPr/>
        </p:nvSpPr>
        <p:spPr>
          <a:xfrm>
            <a:off x="2215650" y="5808275"/>
            <a:ext cx="61851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Ожидание по трафику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2579900" y="4390475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SEO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1165475" y="1301425"/>
            <a:ext cx="7673700" cy="5343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Поисковые системы учитывают множество внутренних и внешних параметров сайта при вычислении его релевантности (степени соответствия запросу):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плотность ключевых слов (сложные алгоритмы современных поисковых систем позволяют производить семантический анализ текста, чтобы отсеять поисковый спам, в котором ключевое слово встречается слишком часто;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индекс цитирования сайта («ИЦ»), зависящий от количества и авторитетности веб-ресурсов, ссылающихся на данный сайт; многими поисковиками не учитываются взаимные ссылки (друг на друга). Зачастую также важно, чтобы ссылки были с сайтов той же тематики, что и оптимизируемый сайт — тематический индекс цитирования (тИЦ);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водность текста — показатель, определяющий наличие малозначимых слов, которые не несут никакой полезной информации и служат для разбавления текста (стоп-слова);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поведенческие факторы (внутренние) — ряд всевозможных действий пользователей, которые они могут произвести на сайте: вход, просмотр страниц, клики на ссылки в тексте, меню.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2579900" y="4390475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КОНТЕНТ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1165475" y="1401000"/>
            <a:ext cx="7673700" cy="5016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Перед написанием текстов необходимо определить их целевую аудиторию. В зависимости от того, хотите вы привлечь внимание своих постоянных покупателей, или завоевать новую аудиторию, следует использовать разную подачу материала.  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Стандартизируйте свой стиль. Безусловно, очень важно соблюдать все нормы грамматики. Но не менее важно во всех текстах придерживаться единого стиля оформления. 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Внутренняя перелинковка - это простановка ссылок внутри сайта, с одной его страницы на другую. Правильное применение схем внутренней перелинковки - обязательное условие для того, чтобы в топ по запросу попала та страница сайта, которая нужна его владельцам, а не та, которую сама выберет поисковая система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1165475" y="704546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ВНУТРЕННЯЯ ОПТИМИЗАЦИЯ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1165475" y="1428750"/>
            <a:ext cx="75213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b="1" lang="ru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Внутренняя оптимизация сайта</a:t>
            </a:r>
            <a:r>
              <a:rPr lang="ru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ru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комплекс работ над сайтом, направленных на обеспечение соответствия кода и содержимого страниц ресурса требованиям поисковых систем.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1184825" y="2632200"/>
            <a:ext cx="6819300" cy="36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b="1" lang="ru" sz="1800">
                <a:solidFill>
                  <a:srgbClr val="39C0BA"/>
                </a:solidFill>
                <a:latin typeface="Verdana"/>
                <a:ea typeface="Verdana"/>
                <a:cs typeface="Verdana"/>
                <a:sym typeface="Verdana"/>
              </a:rPr>
              <a:t>Все внутренние факторы, влияющие на положение сайта в выдаче поисковой системы</a:t>
            </a:r>
          </a:p>
          <a:p>
            <a:pPr lvl="0" rtl="0">
              <a:spcBef>
                <a:spcPts val="600"/>
              </a:spcBef>
              <a:buNone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Внутренняя оптимизация включает в себя работу с заголовками страницы, которые содержатся в коде с тегами &lt;h1&gt;, &lt;h2&gt;, &lt;h3&gt;, надписью, которая высвечивается на вкладке браузера — Title, и созданием уникального текста на этих же страницах. Также важно уделить внимание мета-тегу description, поскольку именно его пользователь чаще всего видит под url сайта в поисковой выдаче.</a:t>
            </a:r>
          </a:p>
          <a:p>
            <a:pPr lvl="0" rtl="0">
              <a:spcBef>
                <a:spcPts val="600"/>
              </a:spcBef>
              <a:buNone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Методы внутренней поисковой оптимизации: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написание качественного контента;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увеличение скорости работы сайта;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адаптация под мобильные устройства;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HTML, CSS — валидация;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исследования нужных вам ключевых слов и конкурентов;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мета-теги заголовков (title).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ВЕБ-АНАЛИТИКА</a:t>
            </a:r>
          </a:p>
        </p:txBody>
      </p:sp>
      <p:sp>
        <p:nvSpPr>
          <p:cNvPr id="126" name="Shape 126"/>
          <p:cNvSpPr txBox="1"/>
          <p:nvPr>
            <p:ph idx="1" type="subTitle"/>
          </p:nvPr>
        </p:nvSpPr>
        <p:spPr>
          <a:xfrm>
            <a:off x="1530175" y="3710550"/>
            <a:ext cx="6927900" cy="3033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latin typeface="Verdana"/>
                <a:ea typeface="Verdana"/>
                <a:cs typeface="Verdana"/>
                <a:sym typeface="Verdana"/>
              </a:rPr>
              <a:t>Система измерения, сбора, анализа, представления и интерпретации информации о посетителях с целью улучшения и оптимизации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2579900" y="4390475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ВНЕШНЯЯ ОПТИМИЗАЦИЯ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1165475" y="1401000"/>
            <a:ext cx="7673700" cy="5243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Методы внешней поисковой оптимизации:</a:t>
            </a:r>
          </a:p>
          <a:p>
            <a:pPr indent="-3302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регистрация в самостоятельных каталогах, она может осуществляться вручную, либо с помощью специальных ресурсов;</a:t>
            </a:r>
          </a:p>
          <a:p>
            <a:pPr indent="-3302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регистрация в каталогах поисковых систем таких как: Яндекс, Рамблер/Топ100, каталог Yahoo и другие;</a:t>
            </a:r>
          </a:p>
          <a:p>
            <a:pPr indent="-3302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обмен ссылками, существуют несколько способов обмена — прямой, кольцевой, односторонний (покупка ссылок);</a:t>
            </a:r>
          </a:p>
          <a:p>
            <a:pPr indent="-3302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регистрация в сервисах: Google Мой Бизнес и Яндекс. Справочник;</a:t>
            </a:r>
          </a:p>
          <a:p>
            <a:pPr indent="-3302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размещение статей («гостевые посты», публикация в СМИ);</a:t>
            </a:r>
          </a:p>
          <a:p>
            <a:pPr indent="-3302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социальные сети;</a:t>
            </a:r>
          </a:p>
          <a:p>
            <a:pPr indent="-3302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пресс-релизы;</a:t>
            </a:r>
          </a:p>
          <a:p>
            <a:pPr indent="-3302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крауд-маркетинг;</a:t>
            </a:r>
          </a:p>
          <a:p>
            <a:pPr indent="-3302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</a:pPr>
            <a:r>
              <a:rPr lang="ru"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создание и ведение блогов;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A/B-тестирование</a:t>
            </a:r>
          </a:p>
        </p:txBody>
      </p:sp>
      <p:sp>
        <p:nvSpPr>
          <p:cNvPr id="142" name="Shape 142"/>
          <p:cNvSpPr txBox="1"/>
          <p:nvPr>
            <p:ph idx="1" type="subTitle"/>
          </p:nvPr>
        </p:nvSpPr>
        <p:spPr>
          <a:xfrm>
            <a:off x="1530175" y="3710550"/>
            <a:ext cx="7177500" cy="202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latin typeface="Verdana"/>
                <a:ea typeface="Verdana"/>
                <a:cs typeface="Verdana"/>
                <a:sym typeface="Verdana"/>
              </a:rPr>
              <a:t>Метод маркетингового исследования, суть которого заключается в том, что контрольная группа элементов сравнивается с набором тестовых групп, в которых один или несколько показателей были изменены, для того, чтобы выяснить, какие из изменений улучшают целевой показатель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