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9144000"/>
  <p:notesSz cx="6858000" cy="9144000"/>
  <p:embeddedFontLst>
    <p:embeddedFont>
      <p:font typeface="Quicksand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Quicksan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Quicksa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1319175" y="2876425"/>
            <a:ext cx="6680400" cy="1546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cxnSp>
        <p:nvCxnSpPr>
          <p:cNvPr id="10" name="Shape 10"/>
          <p:cNvCxnSpPr>
            <a:stCxn id="11" idx="4"/>
          </p:cNvCxnSpPr>
          <p:nvPr/>
        </p:nvCxnSpPr>
        <p:spPr>
          <a:xfrm>
            <a:off x="903750" y="3563700"/>
            <a:ext cx="0" cy="32943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1" name="Shape 11"/>
          <p:cNvSpPr/>
          <p:nvPr/>
        </p:nvSpPr>
        <p:spPr>
          <a:xfrm>
            <a:off x="769050" y="3294300"/>
            <a:ext cx="269400" cy="2694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ank key color">
    <p:bg>
      <p:bgPr>
        <a:solidFill>
          <a:srgbClr val="39C0BA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hape 5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2E3037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6" name="Shape 56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952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ub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x="1530175" y="3077050"/>
            <a:ext cx="6767100" cy="709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3000"/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530175" y="3710550"/>
            <a:ext cx="6927900" cy="470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buNone/>
              <a:defRPr sz="1800"/>
            </a:lvl1pPr>
            <a:lvl2pPr lvl="1" rtl="0">
              <a:spcBef>
                <a:spcPts val="0"/>
              </a:spcBef>
              <a:buSzPct val="100000"/>
              <a:buNone/>
              <a:defRPr sz="1800"/>
            </a:lvl2pPr>
            <a:lvl3pPr lvl="2" rtl="0">
              <a:spcBef>
                <a:spcPts val="0"/>
              </a:spcBef>
              <a:buSzPct val="100000"/>
              <a:buNone/>
              <a:defRPr sz="1800"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/>
        </p:txBody>
      </p:sp>
      <p:cxnSp>
        <p:nvCxnSpPr>
          <p:cNvPr id="15" name="Shape 1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6" name="Shape 16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Quot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idx="1" type="body"/>
          </p:nvPr>
        </p:nvSpPr>
        <p:spPr>
          <a:xfrm>
            <a:off x="1633225" y="2882400"/>
            <a:ext cx="6700500" cy="1093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9pPr>
          </a:lstStyle>
          <a:p/>
        </p:txBody>
      </p:sp>
      <p:cxnSp>
        <p:nvCxnSpPr>
          <p:cNvPr id="19" name="Shape 19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0" name="Shape 20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/>
        </p:nvSpPr>
        <p:spPr>
          <a:xfrm>
            <a:off x="208000" y="3096172"/>
            <a:ext cx="13062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ru" sz="4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“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+ 1 column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hape 23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4" name="Shape 24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1165498" y="1600200"/>
            <a:ext cx="6858000" cy="4967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+ 2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1165475" y="1600200"/>
            <a:ext cx="3306900" cy="4967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671570" y="1600200"/>
            <a:ext cx="3306900" cy="4967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/>
        </p:txBody>
      </p:sp>
      <p:cxnSp>
        <p:nvCxnSpPr>
          <p:cNvPr id="32" name="Shape 3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33" name="Shape 33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+ 3 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1165475" y="1673975"/>
            <a:ext cx="2403600" cy="4893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3692249" y="1673975"/>
            <a:ext cx="2403600" cy="4893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6219023" y="1673975"/>
            <a:ext cx="2403600" cy="4893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cxnSp>
        <p:nvCxnSpPr>
          <p:cNvPr id="40" name="Shape 40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41" name="Shape 41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cxnSp>
        <p:nvCxnSpPr>
          <p:cNvPr id="45" name="Shape 4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46" name="Shape 46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>
            <a:off x="1165475" y="5775090"/>
            <a:ext cx="7521300" cy="578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49" name="Shape 49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0" name="Shape 50"/>
          <p:cNvSpPr/>
          <p:nvPr/>
        </p:nvSpPr>
        <p:spPr>
          <a:xfrm>
            <a:off x="808650" y="5952850"/>
            <a:ext cx="190200" cy="190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3" name="Shape 53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rgbClr val="2E3037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1165498" y="1600200"/>
            <a:ext cx="68580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■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x="1319175" y="2876425"/>
            <a:ext cx="6680400" cy="1546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ru" sz="2200">
                <a:solidFill>
                  <a:srgbClr val="2E3037"/>
                </a:solidFill>
              </a:rPr>
              <a:t>Web-automation.ru</a:t>
            </a:r>
          </a:p>
        </p:txBody>
      </p:sp>
      <p:sp>
        <p:nvSpPr>
          <p:cNvPr id="62" name="Shape 62"/>
          <p:cNvSpPr txBox="1"/>
          <p:nvPr>
            <p:ph idx="4294967295" type="subTitle"/>
          </p:nvPr>
        </p:nvSpPr>
        <p:spPr>
          <a:xfrm>
            <a:off x="2002275" y="2641650"/>
            <a:ext cx="6671400" cy="1424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latin typeface="Impact"/>
                <a:ea typeface="Impact"/>
                <a:cs typeface="Impact"/>
                <a:sym typeface="Impact"/>
              </a:rPr>
              <a:t>Добавленная ценность агрегатора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1143000" y="1082463"/>
            <a:ext cx="6858000" cy="668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latin typeface="Impact"/>
                <a:ea typeface="Impact"/>
                <a:cs typeface="Impact"/>
                <a:sym typeface="Impact"/>
              </a:rPr>
              <a:t>характерно для сайтов с проблемой отсутствия добавочной ценности</a:t>
            </a:r>
          </a:p>
        </p:txBody>
      </p:sp>
      <p:sp>
        <p:nvSpPr>
          <p:cNvPr id="69" name="Shape 69"/>
          <p:cNvSpPr txBox="1"/>
          <p:nvPr>
            <p:ph idx="4294967295" type="subTitle"/>
          </p:nvPr>
        </p:nvSpPr>
        <p:spPr>
          <a:xfrm>
            <a:off x="1530175" y="2004650"/>
            <a:ext cx="6927900" cy="474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>
              <a:spcBef>
                <a:spcPts val="0"/>
              </a:spcBef>
              <a:buSzPct val="100000"/>
              <a:buFont typeface="Verdana"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 отсутствие выраженной тематики;</a:t>
            </a:r>
          </a:p>
          <a:p>
            <a:pPr indent="-355600" lvl="0" marL="457200">
              <a:spcBef>
                <a:spcPts val="0"/>
              </a:spcBef>
              <a:buSzPct val="100000"/>
              <a:buFont typeface="Verdana"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 нет информации о проекте, его создателях; </a:t>
            </a:r>
          </a:p>
          <a:p>
            <a:pPr indent="-355600" lvl="0" marL="457200" rtl="0">
              <a:spcBef>
                <a:spcPts val="0"/>
              </a:spcBef>
              <a:buSzPct val="100000"/>
              <a:buFont typeface="Verdana"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 не предусмотрена возможность обратной связи; </a:t>
            </a:r>
          </a:p>
          <a:p>
            <a:pPr indent="-355600" lvl="0" marL="457200">
              <a:spcBef>
                <a:spcPts val="0"/>
              </a:spcBef>
              <a:buSzPct val="100000"/>
              <a:buFont typeface="Verdana"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 смысловая неуникальность контента; </a:t>
            </a:r>
          </a:p>
          <a:p>
            <a:pPr indent="-355600" lvl="0" marL="457200" rtl="0">
              <a:spcBef>
                <a:spcPts val="0"/>
              </a:spcBef>
              <a:buSzPct val="100000"/>
              <a:buFont typeface="Verdana"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 непродуманная навигация; </a:t>
            </a:r>
          </a:p>
          <a:p>
            <a:pPr indent="-355600" lvl="0" marL="457200" rtl="0">
              <a:spcBef>
                <a:spcPts val="0"/>
              </a:spcBef>
              <a:buSzPct val="100000"/>
              <a:buFont typeface="Verdana"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 отсутствие пользовательской активности; </a:t>
            </a:r>
          </a:p>
          <a:p>
            <a:pPr indent="-355600" lvl="0" marL="457200">
              <a:spcBef>
                <a:spcPts val="0"/>
              </a:spcBef>
              <a:buSzPct val="100000"/>
              <a:buFont typeface="Verdana"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 неестественные даты публикаций отзывов;</a:t>
            </a:r>
          </a:p>
          <a:p>
            <a:pPr indent="-355600" lvl="0" marL="457200">
              <a:spcBef>
                <a:spcPts val="0"/>
              </a:spcBef>
              <a:buSzPct val="100000"/>
              <a:buFont typeface="Verdana"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 однотипный контент и его оформление; </a:t>
            </a:r>
          </a:p>
          <a:p>
            <a:pPr indent="-355600" lvl="0" marL="457200">
              <a:spcBef>
                <a:spcPts val="0"/>
              </a:spcBef>
              <a:buSzPct val="100000"/>
              <a:buFont typeface="Verdana"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 отсутствие других каналов трафика;</a:t>
            </a:r>
          </a:p>
          <a:p>
            <a:pPr indent="-355600" lvl="0" marL="457200">
              <a:spcBef>
                <a:spcPts val="0"/>
              </a:spcBef>
              <a:buSzPct val="100000"/>
              <a:buFont typeface="Verdana"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 избыточная и навязчивая реклама; </a:t>
            </a:r>
          </a:p>
          <a:p>
            <a:pPr indent="-355600" lvl="0" marL="457200">
              <a:spcBef>
                <a:spcPts val="0"/>
              </a:spcBef>
              <a:buSzPct val="100000"/>
              <a:buFont typeface="Verdana"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 плохие поведенческие факторы.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2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0" name="Shape 70"/>
          <p:cNvSpPr txBox="1"/>
          <p:nvPr/>
        </p:nvSpPr>
        <p:spPr>
          <a:xfrm>
            <a:off x="474125" y="30388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E30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1" name="Shape 71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1019900" y="537338"/>
            <a:ext cx="6858000" cy="668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latin typeface="Impact"/>
                <a:ea typeface="Impact"/>
                <a:cs typeface="Impact"/>
                <a:sym typeface="Impact"/>
              </a:rPr>
              <a:t>Где взять добавочную ценность для вашего проекта</a:t>
            </a:r>
          </a:p>
        </p:txBody>
      </p:sp>
      <p:sp>
        <p:nvSpPr>
          <p:cNvPr id="77" name="Shape 77"/>
          <p:cNvSpPr txBox="1"/>
          <p:nvPr>
            <p:ph idx="4294967295" type="subTitle"/>
          </p:nvPr>
        </p:nvSpPr>
        <p:spPr>
          <a:xfrm>
            <a:off x="1389500" y="1494700"/>
            <a:ext cx="6927900" cy="474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rtl="0">
              <a:spcBef>
                <a:spcPts val="0"/>
              </a:spcBef>
              <a:buSzPct val="100000"/>
              <a:buFont typeface="Verdana"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уникальный контент; </a:t>
            </a:r>
          </a:p>
          <a:p>
            <a:pPr indent="-355600" lvl="0" marL="457200" rtl="0">
              <a:spcBef>
                <a:spcPts val="0"/>
              </a:spcBef>
              <a:buSzPct val="100000"/>
              <a:buFont typeface="Verdana"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добавьте на биржу больше аналитических материалов; </a:t>
            </a:r>
          </a:p>
          <a:p>
            <a:pPr indent="-355600" lvl="0" marL="457200" rtl="0">
              <a:spcBef>
                <a:spcPts val="0"/>
              </a:spcBef>
              <a:buSzPct val="100000"/>
              <a:buFont typeface="Verdana"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предложите сравнить информацию; </a:t>
            </a:r>
          </a:p>
          <a:p>
            <a:pPr indent="-355600" lvl="0" marL="457200" rtl="0">
              <a:spcBef>
                <a:spcPts val="0"/>
              </a:spcBef>
              <a:buSzPct val="100000"/>
              <a:buFont typeface="Verdana"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сделайте более полную подборку информации; </a:t>
            </a:r>
          </a:p>
          <a:p>
            <a:pPr indent="-355600" lvl="0" marL="457200" rtl="0">
              <a:spcBef>
                <a:spcPts val="0"/>
              </a:spcBef>
              <a:buSzPct val="100000"/>
              <a:buFont typeface="Verdana"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используйте таблицы, графики; </a:t>
            </a:r>
          </a:p>
          <a:p>
            <a:pPr indent="-355600" lvl="0" marL="457200" rtl="0">
              <a:spcBef>
                <a:spcPts val="0"/>
              </a:spcBef>
              <a:buSzPct val="100000"/>
              <a:buFont typeface="Verdana"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привлекайте к сотрудничеству экспертов; </a:t>
            </a:r>
          </a:p>
          <a:p>
            <a:pPr indent="-355600" lvl="0" marL="457200" rtl="0">
              <a:spcBef>
                <a:spcPts val="0"/>
              </a:spcBef>
              <a:buSzPct val="100000"/>
              <a:buFont typeface="Verdana"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предложите удобную и полезную сортировку;</a:t>
            </a:r>
          </a:p>
          <a:p>
            <a:pPr indent="-355600" lvl="0" marL="457200" rtl="0">
              <a:spcBef>
                <a:spcPts val="0"/>
              </a:spcBef>
              <a:buSzPct val="100000"/>
              <a:buFont typeface="Verdana"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удобство в оформлении и подачи информации; </a:t>
            </a:r>
          </a:p>
          <a:p>
            <a:pPr indent="-355600" lvl="0" marL="457200" rtl="0">
              <a:spcBef>
                <a:spcPts val="0"/>
              </a:spcBef>
              <a:buSzPct val="100000"/>
              <a:buFont typeface="Verdana"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добавьте тематические сервисы; </a:t>
            </a:r>
          </a:p>
          <a:p>
            <a:pPr indent="-355600" lvl="0" marL="457200" rtl="0">
              <a:spcBef>
                <a:spcPts val="0"/>
              </a:spcBef>
              <a:buSzPct val="100000"/>
              <a:buFont typeface="Verdana"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разнообразие контента (видео, интервью, обзоры).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2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474125" y="30388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E30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9" name="Shape 79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leano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