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embeddedFontLst>
    <p:embeddedFont>
      <p:font typeface="Quicksan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Quicksand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Quicksand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key color">
    <p:bg>
      <p:bgPr>
        <a:solidFill>
          <a:srgbClr val="39C0BA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2E3037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6" name="Shape 56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952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530175" y="3710550"/>
            <a:ext cx="6927900" cy="470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buNone/>
              <a:defRPr sz="1800"/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/>
        </p:txBody>
      </p:sp>
      <p:cxnSp>
        <p:nvCxnSpPr>
          <p:cNvPr id="15" name="Shape 1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" name="Shape 16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1633225" y="2882400"/>
            <a:ext cx="6700500" cy="1093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9pPr>
          </a:lstStyle>
          <a:p/>
        </p:txBody>
      </p:sp>
      <p:cxnSp>
        <p:nvCxnSpPr>
          <p:cNvPr id="19" name="Shape 1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0" name="Shape 20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208000" y="3096172"/>
            <a:ext cx="13062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4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+ 1 colum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4" name="Shape 24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+ 2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165475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71570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3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+ 3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1165475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3692249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219023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cxnSp>
        <p:nvCxnSpPr>
          <p:cNvPr id="40" name="Shape 40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1" name="Shape 41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cxnSp>
        <p:nvCxnSpPr>
          <p:cNvPr id="45" name="Shape 4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6" name="Shape 46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1165475" y="5775090"/>
            <a:ext cx="7521300" cy="578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49" name="Shape 4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0" name="Shape 50"/>
          <p:cNvSpPr/>
          <p:nvPr/>
        </p:nvSpPr>
        <p:spPr>
          <a:xfrm>
            <a:off x="808650" y="595285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3" name="Shape 53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2E303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ru" sz="2200">
                <a:solidFill>
                  <a:srgbClr val="2E3037"/>
                </a:solidFill>
              </a:rPr>
              <a:t>Web-automation.ru</a:t>
            </a:r>
          </a:p>
        </p:txBody>
      </p:sp>
      <p:sp>
        <p:nvSpPr>
          <p:cNvPr id="62" name="Shape 62"/>
          <p:cNvSpPr txBox="1"/>
          <p:nvPr>
            <p:ph idx="4294967295" type="subTitle"/>
          </p:nvPr>
        </p:nvSpPr>
        <p:spPr>
          <a:xfrm>
            <a:off x="2002275" y="2641650"/>
            <a:ext cx="6671400" cy="14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600">
                <a:latin typeface="Impact"/>
                <a:ea typeface="Impact"/>
                <a:cs typeface="Impact"/>
                <a:sym typeface="Impact"/>
              </a:rPr>
              <a:t>Глава 1. Что такое агрегатор ?</a:t>
            </a:r>
          </a:p>
        </p:txBody>
      </p:sp>
      <p:sp>
        <p:nvSpPr>
          <p:cNvPr id="63" name="Shape 63"/>
          <p:cNvSpPr txBox="1"/>
          <p:nvPr>
            <p:ph idx="4294967295" type="body"/>
          </p:nvPr>
        </p:nvSpPr>
        <p:spPr>
          <a:xfrm>
            <a:off x="2002275" y="3885751"/>
            <a:ext cx="6671400" cy="1729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>
                <a:latin typeface="Verdana"/>
                <a:ea typeface="Verdana"/>
                <a:cs typeface="Verdana"/>
                <a:sym typeface="Verdana"/>
              </a:rPr>
              <a:t>Основное предназначение б</a:t>
            </a:r>
            <a:r>
              <a:rPr lang="ru" sz="2400">
                <a:latin typeface="Verdana"/>
                <a:ea typeface="Verdana"/>
                <a:cs typeface="Verdana"/>
                <a:sym typeface="Verdana"/>
              </a:rPr>
              <a:t>ирж и  агрегаторов, принципы разработки 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600">
                <a:latin typeface="Impact"/>
                <a:ea typeface="Impact"/>
                <a:cs typeface="Impact"/>
                <a:sym typeface="Impact"/>
              </a:rPr>
              <a:t>MVP (Minimum Viable Product)</a:t>
            </a:r>
          </a:p>
        </p:txBody>
      </p:sp>
      <p:sp>
        <p:nvSpPr>
          <p:cNvPr id="155" name="Shape 155"/>
          <p:cNvSpPr txBox="1"/>
          <p:nvPr>
            <p:ph idx="1" type="subTitle"/>
          </p:nvPr>
        </p:nvSpPr>
        <p:spPr>
          <a:xfrm>
            <a:off x="1530175" y="3710550"/>
            <a:ext cx="6927900" cy="1283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latin typeface="Verdana"/>
                <a:ea typeface="Verdana"/>
                <a:cs typeface="Verdana"/>
                <a:sym typeface="Verdana"/>
              </a:rPr>
              <a:t>Создание первого прототипа биржи и проверка как его принимают первые клиенты. Если они одобряют, то развиваете продукт. Если совсем не принимают, то кардинально меняете и показываете новый прототип.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1165475" y="704546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Макетирование проекта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1165475" y="1428750"/>
            <a:ext cx="75213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b="1" lang="ru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Макетирование</a:t>
            </a:r>
            <a:r>
              <a:rPr b="1" lang="ru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проекта</a:t>
            </a:r>
            <a:r>
              <a:rPr lang="ru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- это начальная визуализация, позволит сделать первичную оценку проекта, понять его рамки и основные узкие моменты</a:t>
            </a: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1184825" y="2632200"/>
            <a:ext cx="6819300" cy="28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b="1" lang="ru" sz="1800">
                <a:solidFill>
                  <a:srgbClr val="39C0BA"/>
                </a:solidFill>
                <a:latin typeface="Verdana"/>
                <a:ea typeface="Verdana"/>
                <a:cs typeface="Verdana"/>
                <a:sym typeface="Verdana"/>
              </a:rPr>
              <a:t>ПРОВЕРКА</a:t>
            </a:r>
            <a:r>
              <a:rPr b="1" lang="ru" sz="1800">
                <a:solidFill>
                  <a:srgbClr val="39C0BA"/>
                </a:solidFill>
                <a:latin typeface="Verdana"/>
                <a:ea typeface="Verdana"/>
                <a:cs typeface="Verdana"/>
                <a:sym typeface="Verdana"/>
              </a:rPr>
              <a:t> ПРОЕКТА</a:t>
            </a:r>
          </a:p>
          <a:p>
            <a:pPr lvl="0" rtl="0">
              <a:spcBef>
                <a:spcPts val="600"/>
              </a:spcBef>
              <a:buNone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На этом этапе вы только проверяете, что этот формат подходит исполнителю и клиенту. Т.е работать с сервисом должно быть удобно, просто и информативно.</a:t>
            </a:r>
          </a:p>
          <a:p>
            <a:pPr lvl="0" rtl="0">
              <a:spcBef>
                <a:spcPts val="600"/>
              </a:spcBef>
              <a:buNone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От чего можно отказаться:</a:t>
            </a:r>
          </a:p>
          <a:p>
            <a:pPr indent="-228600" lvl="0" marL="457200" rtl="0">
              <a:spcBef>
                <a:spcPts val="600"/>
              </a:spcBef>
              <a:buClr>
                <a:srgbClr val="FFFFFF"/>
              </a:buClr>
              <a:buFont typeface="Verdana"/>
              <a:buChar char="●"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баланс пользователя;</a:t>
            </a:r>
          </a:p>
          <a:p>
            <a:pPr indent="-228600" lvl="0" marL="457200" rtl="0">
              <a:spcBef>
                <a:spcPts val="600"/>
              </a:spcBef>
              <a:buClr>
                <a:srgbClr val="FFFFFF"/>
              </a:buClr>
              <a:buFont typeface="Verdana"/>
              <a:buChar char="●"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поиск исполнителей;</a:t>
            </a:r>
          </a:p>
          <a:p>
            <a:pPr indent="-228600" lvl="0" marL="457200" rtl="0">
              <a:spcBef>
                <a:spcPts val="600"/>
              </a:spcBef>
              <a:buClr>
                <a:srgbClr val="FFFFFF"/>
              </a:buClr>
              <a:buFont typeface="Verdana"/>
              <a:buChar char="●"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профиль пользователя;</a:t>
            </a:r>
          </a:p>
          <a:p>
            <a:pPr indent="-228600" lvl="0" marL="457200" rtl="0">
              <a:spcBef>
                <a:spcPts val="600"/>
              </a:spcBef>
              <a:buClr>
                <a:srgbClr val="FFFFFF"/>
              </a:buClr>
              <a:buFont typeface="Verdana"/>
              <a:buChar char="●"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арбитраж;</a:t>
            </a:r>
          </a:p>
          <a:p>
            <a:pPr indent="-228600" lvl="0" marL="457200" rtl="0">
              <a:spcBef>
                <a:spcPts val="600"/>
              </a:spcBef>
              <a:buClr>
                <a:srgbClr val="FFFFFF"/>
              </a:buClr>
              <a:buFont typeface="Verdana"/>
              <a:buChar char="●"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модерация;</a:t>
            </a:r>
          </a:p>
          <a:p>
            <a:pPr indent="-228600" lvl="0" marL="457200" rtl="0">
              <a:spcBef>
                <a:spcPts val="600"/>
              </a:spcBef>
              <a:buClr>
                <a:srgbClr val="FFFFFF"/>
              </a:buClr>
              <a:buFont typeface="Verdana"/>
              <a:buChar char="●"/>
            </a:pPr>
            <a:r>
              <a:rPr lang="ru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профиль клиента.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184825" y="5471675"/>
            <a:ext cx="74826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При такой схеме можно очень сильно изначально урезать объем биржи. А это значит, что нужно меньше времени на внедрение и меньше средств для выпуска первой версии продукта.</a:t>
            </a:r>
            <a:b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1024450" y="581901"/>
            <a:ext cx="6858000" cy="564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ЦИКЛ РАЗРАБОТКИ АГРЕГАТОРА</a:t>
            </a:r>
          </a:p>
        </p:txBody>
      </p:sp>
      <p:cxnSp>
        <p:nvCxnSpPr>
          <p:cNvPr id="172" name="Shape 172"/>
          <p:cNvCxnSpPr/>
          <p:nvPr/>
        </p:nvCxnSpPr>
        <p:spPr>
          <a:xfrm rot="10800000">
            <a:off x="1482251" y="3669683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173" name="Shape 173"/>
          <p:cNvCxnSpPr/>
          <p:nvPr/>
        </p:nvCxnSpPr>
        <p:spPr>
          <a:xfrm rot="10800000">
            <a:off x="1482251" y="1622932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174" name="Shape 174"/>
          <p:cNvSpPr txBox="1"/>
          <p:nvPr/>
        </p:nvSpPr>
        <p:spPr>
          <a:xfrm>
            <a:off x="2215650" y="2975800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Проектирование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2215650" y="3921675"/>
            <a:ext cx="61851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Разработка и программирование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2215650" y="1920075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Анализ требований</a:t>
            </a:r>
          </a:p>
        </p:txBody>
      </p:sp>
      <p:cxnSp>
        <p:nvCxnSpPr>
          <p:cNvPr id="177" name="Shape 177"/>
          <p:cNvCxnSpPr/>
          <p:nvPr/>
        </p:nvCxnSpPr>
        <p:spPr>
          <a:xfrm rot="10800000">
            <a:off x="1482251" y="2678645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178" name="Shape 178"/>
          <p:cNvCxnSpPr/>
          <p:nvPr/>
        </p:nvCxnSpPr>
        <p:spPr>
          <a:xfrm rot="10800000">
            <a:off x="1482251" y="4590408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179" name="Shape 179"/>
          <p:cNvSpPr txBox="1"/>
          <p:nvPr/>
        </p:nvSpPr>
        <p:spPr>
          <a:xfrm>
            <a:off x="2215650" y="4842400"/>
            <a:ext cx="61851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Тестирование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latin typeface="Impact"/>
                <a:ea typeface="Impact"/>
                <a:cs typeface="Impact"/>
                <a:sym typeface="Impact"/>
              </a:rPr>
              <a:t>Что из себя представляет агрегатор ?</a:t>
            </a:r>
          </a:p>
        </p:txBody>
      </p:sp>
      <p:sp>
        <p:nvSpPr>
          <p:cNvPr id="70" name="Shape 70"/>
          <p:cNvSpPr txBox="1"/>
          <p:nvPr>
            <p:ph idx="1" type="subTitle"/>
          </p:nvPr>
        </p:nvSpPr>
        <p:spPr>
          <a:xfrm>
            <a:off x="1530175" y="3710550"/>
            <a:ext cx="6927900" cy="91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latin typeface="Verdana"/>
                <a:ea typeface="Verdana"/>
                <a:cs typeface="Verdana"/>
                <a:sym typeface="Verdana"/>
              </a:rPr>
              <a:t>Агрегатор - это интернет-сайт в определенной отрасли, где взаимодействуют две группы целевой аудитории - продавец и покупатель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474125" y="30388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2" name="Shape 72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600">
                <a:latin typeface="Impact"/>
                <a:ea typeface="Impact"/>
                <a:cs typeface="Impact"/>
                <a:sym typeface="Impact"/>
              </a:rPr>
              <a:t>Создание контента</a:t>
            </a:r>
            <a:r>
              <a:rPr lang="ru" sz="3600">
                <a:latin typeface="Impact"/>
                <a:ea typeface="Impact"/>
                <a:cs typeface="Impact"/>
                <a:sym typeface="Impact"/>
              </a:rPr>
              <a:t> </a:t>
            </a:r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x="1530175" y="3710550"/>
            <a:ext cx="6927900" cy="970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latin typeface="Verdana"/>
                <a:ea typeface="Verdana"/>
                <a:cs typeface="Verdana"/>
                <a:sym typeface="Verdana"/>
              </a:rPr>
              <a:t>Наполнение контента происходит непосредственно от пользователей агрегатора: предложения, проекты, профили 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4294967295" type="title"/>
          </p:nvPr>
        </p:nvSpPr>
        <p:spPr>
          <a:xfrm>
            <a:off x="944250" y="1516613"/>
            <a:ext cx="7740000" cy="564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lang="ru" sz="3600">
                <a:latin typeface="Impact"/>
                <a:ea typeface="Impact"/>
                <a:cs typeface="Impact"/>
                <a:sym typeface="Impact"/>
              </a:rPr>
              <a:t>Особенность агрегаторов</a:t>
            </a:r>
          </a:p>
        </p:txBody>
      </p:sp>
      <p:cxnSp>
        <p:nvCxnSpPr>
          <p:cNvPr id="86" name="Shape 86"/>
          <p:cNvCxnSpPr/>
          <p:nvPr/>
        </p:nvCxnSpPr>
        <p:spPr>
          <a:xfrm rot="10800000">
            <a:off x="1523851" y="2418157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87" name="Shape 87"/>
          <p:cNvSpPr txBox="1"/>
          <p:nvPr/>
        </p:nvSpPr>
        <p:spPr>
          <a:xfrm>
            <a:off x="2159550" y="4218025"/>
            <a:ext cx="64095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3F3F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88" name="Shape 88"/>
          <p:cNvCxnSpPr/>
          <p:nvPr/>
        </p:nvCxnSpPr>
        <p:spPr>
          <a:xfrm rot="10800000">
            <a:off x="1523851" y="3969970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89" name="Shape 89"/>
          <p:cNvSpPr txBox="1"/>
          <p:nvPr/>
        </p:nvSpPr>
        <p:spPr>
          <a:xfrm>
            <a:off x="2159550" y="2346626"/>
            <a:ext cx="64095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rPr>
              <a:t>Необходимость в постоянной модерации контента на сайте 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9999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2047350" y="3897625"/>
            <a:ext cx="64095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rPr>
              <a:t>Решение конфликтных вопросов между продавцом и покупателем 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hape 96"/>
          <p:cNvCxnSpPr/>
          <p:nvPr/>
        </p:nvCxnSpPr>
        <p:spPr>
          <a:xfrm rot="10800000">
            <a:off x="1482251" y="1607182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97" name="Shape 97"/>
          <p:cNvSpPr txBox="1"/>
          <p:nvPr/>
        </p:nvSpPr>
        <p:spPr>
          <a:xfrm>
            <a:off x="2215650" y="3612950"/>
            <a:ext cx="64095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Обеспечение безопасности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2103450" y="1904325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Цель агрегатора </a:t>
            </a:r>
          </a:p>
        </p:txBody>
      </p:sp>
      <p:cxnSp>
        <p:nvCxnSpPr>
          <p:cNvPr id="99" name="Shape 99"/>
          <p:cNvCxnSpPr/>
          <p:nvPr/>
        </p:nvCxnSpPr>
        <p:spPr>
          <a:xfrm rot="10800000">
            <a:off x="1482251" y="3300045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100" name="Shape 100"/>
          <p:cNvSpPr txBox="1"/>
          <p:nvPr/>
        </p:nvSpPr>
        <p:spPr>
          <a:xfrm>
            <a:off x="2103450" y="2313050"/>
            <a:ext cx="64095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Объединение данных из нескольких источников в один с единым пользовательским интерфейсом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2215650" y="4017769"/>
            <a:ext cx="64095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Биржа является гарантом безопасной сделки между пользователями, взимая за свои услуги определенную плату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1165475" y="685326"/>
            <a:ext cx="6858000" cy="564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600">
                <a:latin typeface="Impact"/>
                <a:ea typeface="Impact"/>
                <a:cs typeface="Impact"/>
                <a:sym typeface="Impact"/>
              </a:rPr>
              <a:t>Виды:</a:t>
            </a:r>
          </a:p>
        </p:txBody>
      </p:sp>
      <p:cxnSp>
        <p:nvCxnSpPr>
          <p:cNvPr id="108" name="Shape 108"/>
          <p:cNvCxnSpPr/>
          <p:nvPr/>
        </p:nvCxnSpPr>
        <p:spPr>
          <a:xfrm rot="10800000">
            <a:off x="1482251" y="4992908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109" name="Shape 109"/>
          <p:cNvCxnSpPr/>
          <p:nvPr/>
        </p:nvCxnSpPr>
        <p:spPr>
          <a:xfrm rot="10800000">
            <a:off x="1482251" y="1607182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110" name="Shape 110"/>
          <p:cNvSpPr txBox="1"/>
          <p:nvPr/>
        </p:nvSpPr>
        <p:spPr>
          <a:xfrm>
            <a:off x="2215650" y="3565850"/>
            <a:ext cx="64095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Товарные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2215648" y="5305825"/>
            <a:ext cx="61851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Отраслевые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2215650" y="1872975"/>
            <a:ext cx="64095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Фриланс</a:t>
            </a:r>
          </a:p>
        </p:txBody>
      </p:sp>
      <p:cxnSp>
        <p:nvCxnSpPr>
          <p:cNvPr id="113" name="Shape 113"/>
          <p:cNvCxnSpPr/>
          <p:nvPr/>
        </p:nvCxnSpPr>
        <p:spPr>
          <a:xfrm rot="10800000">
            <a:off x="1482251" y="3300045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114" name="Shape 114"/>
          <p:cNvSpPr txBox="1"/>
          <p:nvPr/>
        </p:nvSpPr>
        <p:spPr>
          <a:xfrm>
            <a:off x="2215650" y="2299082"/>
            <a:ext cx="64095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fl.ru, weblancer.net, appwork.com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2215650" y="3990638"/>
            <a:ext cx="64095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aliexpress.com, market.yandex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2215650" y="5753351"/>
            <a:ext cx="64095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booking.com 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ТИПОВЫЕ РОЛИ В БИРЖЕ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1165475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Заказчик — лицо, заинтересованное в выполнении исполнителем работ, оказании им услуг или приобретении у продавца какого-либо продукта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idx="2" type="body"/>
          </p:nvPr>
        </p:nvSpPr>
        <p:spPr>
          <a:xfrm>
            <a:off x="4671570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Исполнитель - лицо, </a:t>
            </a:r>
            <a:r>
              <a:rPr lang="ru"/>
              <a:t>заинтересованное в получении работы от заказчика, оказании услуг 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1165475" y="685326"/>
            <a:ext cx="6858000" cy="564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ИЗ ЧЕГО СОСТОИТ БИРЖА</a:t>
            </a:r>
          </a:p>
        </p:txBody>
      </p:sp>
      <p:cxnSp>
        <p:nvCxnSpPr>
          <p:cNvPr id="131" name="Shape 131"/>
          <p:cNvCxnSpPr/>
          <p:nvPr/>
        </p:nvCxnSpPr>
        <p:spPr>
          <a:xfrm rot="10800000">
            <a:off x="1482251" y="4992908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132" name="Shape 132"/>
          <p:cNvCxnSpPr/>
          <p:nvPr/>
        </p:nvCxnSpPr>
        <p:spPr>
          <a:xfrm rot="10800000">
            <a:off x="1482251" y="1607182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133" name="Shape 133"/>
          <p:cNvSpPr txBox="1"/>
          <p:nvPr/>
        </p:nvSpPr>
        <p:spPr>
          <a:xfrm>
            <a:off x="2215650" y="3612950"/>
            <a:ext cx="64095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ЛИЧНЫЙ КАБИНЕТ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138550" y="5339550"/>
            <a:ext cx="65637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АВТОРИЗОВАННАЯ ОБЛАСТЬ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2215650" y="1904325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НЕАВТОРИЗОВАННАЯ ОБЛАСТЬ</a:t>
            </a:r>
          </a:p>
        </p:txBody>
      </p:sp>
      <p:cxnSp>
        <p:nvCxnSpPr>
          <p:cNvPr id="136" name="Shape 136"/>
          <p:cNvCxnSpPr/>
          <p:nvPr/>
        </p:nvCxnSpPr>
        <p:spPr>
          <a:xfrm rot="10800000">
            <a:off x="1482251" y="3300045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137" name="Shape 137"/>
          <p:cNvSpPr txBox="1"/>
          <p:nvPr/>
        </p:nvSpPr>
        <p:spPr>
          <a:xfrm>
            <a:off x="2215650" y="2327557"/>
            <a:ext cx="64095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Общая информация о бирже, доступные возможности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2215650" y="4005801"/>
            <a:ext cx="64095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Область, где доступна вся информация, инструменты для ведения деятельности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2215650" y="5805438"/>
            <a:ext cx="64095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Зона поиска в определенной отрасли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1165475" y="617075"/>
            <a:ext cx="6858000" cy="6612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000">
                <a:latin typeface="Impact"/>
                <a:ea typeface="Impact"/>
                <a:cs typeface="Impact"/>
                <a:sym typeface="Impact"/>
              </a:rPr>
              <a:t>СПОСОБЫ МОНЕТИЗАЦИИ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1095575" y="1673975"/>
            <a:ext cx="2473500" cy="4893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 sz="1400">
                <a:latin typeface="Verdana"/>
                <a:ea typeface="Verdana"/>
                <a:cs typeface="Verdana"/>
                <a:sym typeface="Verdana"/>
              </a:rPr>
              <a:t>ОПЛАТА В БИРЖУ</a:t>
            </a:r>
          </a:p>
          <a:p>
            <a:pPr lv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Оплата заказчика поступает на счет биржи. После успешного выполнения работ, биржа переводит деньги на счет исполнителя с вычетом комиссии  </a:t>
            </a:r>
          </a:p>
        </p:txBody>
      </p:sp>
      <p:sp>
        <p:nvSpPr>
          <p:cNvPr id="147" name="Shape 147"/>
          <p:cNvSpPr txBox="1"/>
          <p:nvPr>
            <p:ph idx="2" type="body"/>
          </p:nvPr>
        </p:nvSpPr>
        <p:spPr>
          <a:xfrm>
            <a:off x="3478075" y="1673975"/>
            <a:ext cx="2550300" cy="4893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 sz="1400">
                <a:latin typeface="Verdana"/>
                <a:ea typeface="Verdana"/>
                <a:cs typeface="Verdana"/>
                <a:sym typeface="Verdana"/>
              </a:rPr>
              <a:t>ПЛАТНЫЕ АККАУНТЫ</a:t>
            </a:r>
          </a:p>
          <a:p>
            <a:pPr lv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Тарификация для исполнителей, предоставление дополнительных возможностей по привлечению потенциальных клиентов </a:t>
            </a:r>
          </a:p>
        </p:txBody>
      </p:sp>
      <p:sp>
        <p:nvSpPr>
          <p:cNvPr id="148" name="Shape 148"/>
          <p:cNvSpPr txBox="1"/>
          <p:nvPr>
            <p:ph idx="3" type="body"/>
          </p:nvPr>
        </p:nvSpPr>
        <p:spPr>
          <a:xfrm>
            <a:off x="6028375" y="1673975"/>
            <a:ext cx="2961300" cy="4893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 sz="1400">
                <a:latin typeface="Verdana"/>
                <a:ea typeface="Verdana"/>
                <a:cs typeface="Verdana"/>
                <a:sym typeface="Verdana"/>
              </a:rPr>
              <a:t>РЕКЛАМНЫЕ ПЛОЩАДКИ</a:t>
            </a:r>
          </a:p>
          <a:p>
            <a:pPr lv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Заработок с рекламных услуг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