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9144000"/>
  <p:notesSz cx="6858000" cy="9144000"/>
  <p:embeddedFontLst>
    <p:embeddedFont>
      <p:font typeface="Quicksand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Quicksand-bold.fntdata"/><Relationship Id="rId14" Type="http://schemas.openxmlformats.org/officeDocument/2006/relationships/font" Target="fonts/Quicksand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1319175" y="2876425"/>
            <a:ext cx="6680400" cy="1546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cxnSp>
        <p:nvCxnSpPr>
          <p:cNvPr id="10" name="Shape 10"/>
          <p:cNvCxnSpPr>
            <a:stCxn id="11" idx="4"/>
          </p:cNvCxnSpPr>
          <p:nvPr/>
        </p:nvCxnSpPr>
        <p:spPr>
          <a:xfrm>
            <a:off x="903750" y="3563700"/>
            <a:ext cx="0" cy="32943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1" name="Shape 11"/>
          <p:cNvSpPr/>
          <p:nvPr/>
        </p:nvSpPr>
        <p:spPr>
          <a:xfrm>
            <a:off x="769050" y="3294300"/>
            <a:ext cx="269400" cy="2694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lank key color">
    <p:bg>
      <p:bgPr>
        <a:solidFill>
          <a:srgbClr val="39C0BA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hape 55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2E3037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56" name="Shape 56"/>
          <p:cNvSpPr/>
          <p:nvPr/>
        </p:nvSpPr>
        <p:spPr>
          <a:xfrm>
            <a:off x="808650" y="3333900"/>
            <a:ext cx="190200" cy="190200"/>
          </a:xfrm>
          <a:prstGeom prst="ellipse">
            <a:avLst/>
          </a:prstGeom>
          <a:solidFill>
            <a:srgbClr val="39C0BA"/>
          </a:solidFill>
          <a:ln cap="flat" cmpd="sng" w="952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ub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ctrTitle"/>
          </p:nvPr>
        </p:nvSpPr>
        <p:spPr>
          <a:xfrm>
            <a:off x="1530175" y="3077050"/>
            <a:ext cx="6767100" cy="709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3000"/>
            </a:lvl1pPr>
            <a:lvl2pPr lvl="1" rtl="0">
              <a:spcBef>
                <a:spcPts val="0"/>
              </a:spcBef>
              <a:buSzPct val="100000"/>
              <a:defRPr sz="3000"/>
            </a:lvl2pPr>
            <a:lvl3pPr lvl="2" rtl="0">
              <a:spcBef>
                <a:spcPts val="0"/>
              </a:spcBef>
              <a:buSzPct val="100000"/>
              <a:defRPr sz="3000"/>
            </a:lvl3pPr>
            <a:lvl4pPr lvl="3" rtl="0">
              <a:spcBef>
                <a:spcPts val="0"/>
              </a:spcBef>
              <a:buSzPct val="100000"/>
              <a:defRPr sz="3000"/>
            </a:lvl4pPr>
            <a:lvl5pPr lvl="4" rtl="0">
              <a:spcBef>
                <a:spcPts val="0"/>
              </a:spcBef>
              <a:buSzPct val="100000"/>
              <a:defRPr sz="3000"/>
            </a:lvl5pPr>
            <a:lvl6pPr lvl="5" rtl="0">
              <a:spcBef>
                <a:spcPts val="0"/>
              </a:spcBef>
              <a:buSzPct val="100000"/>
              <a:defRPr sz="3000"/>
            </a:lvl6pPr>
            <a:lvl7pPr lvl="6" rtl="0">
              <a:spcBef>
                <a:spcPts val="0"/>
              </a:spcBef>
              <a:buSzPct val="100000"/>
              <a:defRPr sz="3000"/>
            </a:lvl7pPr>
            <a:lvl8pPr lvl="7" rtl="0">
              <a:spcBef>
                <a:spcPts val="0"/>
              </a:spcBef>
              <a:buSzPct val="100000"/>
              <a:defRPr sz="3000"/>
            </a:lvl8pPr>
            <a:lvl9pPr lvl="8" rtl="0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1530175" y="3710550"/>
            <a:ext cx="6927900" cy="470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buNone/>
              <a:defRPr sz="1800"/>
            </a:lvl1pPr>
            <a:lvl2pPr lvl="1" rtl="0">
              <a:spcBef>
                <a:spcPts val="0"/>
              </a:spcBef>
              <a:buSzPct val="100000"/>
              <a:buNone/>
              <a:defRPr sz="1800"/>
            </a:lvl2pPr>
            <a:lvl3pPr lvl="2" rtl="0">
              <a:spcBef>
                <a:spcPts val="0"/>
              </a:spcBef>
              <a:buSzPct val="100000"/>
              <a:buNone/>
              <a:defRPr sz="1800"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/>
        </p:txBody>
      </p:sp>
      <p:cxnSp>
        <p:nvCxnSpPr>
          <p:cNvPr id="15" name="Shape 15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6" name="Shape 16"/>
          <p:cNvSpPr/>
          <p:nvPr/>
        </p:nvSpPr>
        <p:spPr>
          <a:xfrm>
            <a:off x="493600" y="3018850"/>
            <a:ext cx="820200" cy="8202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Quot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idx="1" type="body"/>
          </p:nvPr>
        </p:nvSpPr>
        <p:spPr>
          <a:xfrm>
            <a:off x="1633225" y="2882400"/>
            <a:ext cx="6700500" cy="10932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1pPr>
            <a:lvl2pPr lvl="1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2pPr>
            <a:lvl3pPr lvl="2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3pPr>
            <a:lvl4pPr lvl="3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4pPr>
            <a:lvl5pPr lvl="4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5pPr>
            <a:lvl6pPr lvl="5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6pPr>
            <a:lvl7pPr lvl="6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7pPr>
            <a:lvl8pPr lvl="7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8pPr>
            <a:lvl9pPr lvl="8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9pPr>
          </a:lstStyle>
          <a:p/>
        </p:txBody>
      </p:sp>
      <p:cxnSp>
        <p:nvCxnSpPr>
          <p:cNvPr id="19" name="Shape 19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0" name="Shape 20"/>
          <p:cNvSpPr/>
          <p:nvPr/>
        </p:nvSpPr>
        <p:spPr>
          <a:xfrm>
            <a:off x="493600" y="3018850"/>
            <a:ext cx="820200" cy="8202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/>
        </p:nvSpPr>
        <p:spPr>
          <a:xfrm>
            <a:off x="208000" y="3096172"/>
            <a:ext cx="13062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ru" sz="4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“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+ 1 column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hape 23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4" name="Shape 24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1165498" y="1600200"/>
            <a:ext cx="6858000" cy="4967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600"/>
              </a:spcBef>
              <a:buClr>
                <a:srgbClr val="F3F3F3"/>
              </a:buClr>
              <a:buSzPct val="100000"/>
              <a:buFont typeface="Quicksand"/>
              <a:buChar char="◦"/>
              <a:defRPr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buChar char="▫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rtl="0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+ 2 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1165475" y="1600200"/>
            <a:ext cx="3306900" cy="4967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600"/>
            </a:lvl1pPr>
            <a:lvl2pPr lvl="1">
              <a:spcBef>
                <a:spcPts val="0"/>
              </a:spcBef>
              <a:buSzPct val="100000"/>
              <a:defRPr sz="2600"/>
            </a:lvl2pPr>
            <a:lvl3pPr lvl="2">
              <a:spcBef>
                <a:spcPts val="0"/>
              </a:spcBef>
              <a:buSzPct val="100000"/>
              <a:defRPr sz="2600"/>
            </a:lvl3pPr>
            <a:lvl4pPr lvl="3">
              <a:spcBef>
                <a:spcPts val="0"/>
              </a:spcBef>
              <a:buSzPct val="100000"/>
              <a:defRPr sz="2600"/>
            </a:lvl4pPr>
            <a:lvl5pPr lvl="4">
              <a:spcBef>
                <a:spcPts val="0"/>
              </a:spcBef>
              <a:buSzPct val="100000"/>
              <a:defRPr sz="2600"/>
            </a:lvl5pPr>
            <a:lvl6pPr lvl="5">
              <a:spcBef>
                <a:spcPts val="0"/>
              </a:spcBef>
              <a:buSzPct val="100000"/>
              <a:defRPr sz="2600"/>
            </a:lvl6pPr>
            <a:lvl7pPr lvl="6">
              <a:spcBef>
                <a:spcPts val="0"/>
              </a:spcBef>
              <a:buSzPct val="100000"/>
              <a:defRPr sz="2600"/>
            </a:lvl7pPr>
            <a:lvl8pPr lvl="7">
              <a:spcBef>
                <a:spcPts val="0"/>
              </a:spcBef>
              <a:buSzPct val="100000"/>
              <a:defRPr sz="2600"/>
            </a:lvl8pPr>
            <a:lvl9pPr lvl="8">
              <a:spcBef>
                <a:spcPts val="0"/>
              </a:spcBef>
              <a:buSzPct val="100000"/>
              <a:defRPr sz="2600"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4671570" y="1600200"/>
            <a:ext cx="3306900" cy="4967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600"/>
            </a:lvl1pPr>
            <a:lvl2pPr lvl="1">
              <a:spcBef>
                <a:spcPts val="0"/>
              </a:spcBef>
              <a:buSzPct val="100000"/>
              <a:defRPr sz="2600"/>
            </a:lvl2pPr>
            <a:lvl3pPr lvl="2">
              <a:spcBef>
                <a:spcPts val="0"/>
              </a:spcBef>
              <a:buSzPct val="100000"/>
              <a:defRPr sz="2600"/>
            </a:lvl3pPr>
            <a:lvl4pPr lvl="3">
              <a:spcBef>
                <a:spcPts val="0"/>
              </a:spcBef>
              <a:buSzPct val="100000"/>
              <a:defRPr sz="2600"/>
            </a:lvl4pPr>
            <a:lvl5pPr lvl="4">
              <a:spcBef>
                <a:spcPts val="0"/>
              </a:spcBef>
              <a:buSzPct val="100000"/>
              <a:defRPr sz="2600"/>
            </a:lvl5pPr>
            <a:lvl6pPr lvl="5">
              <a:spcBef>
                <a:spcPts val="0"/>
              </a:spcBef>
              <a:buSzPct val="100000"/>
              <a:defRPr sz="2600"/>
            </a:lvl6pPr>
            <a:lvl7pPr lvl="6">
              <a:spcBef>
                <a:spcPts val="0"/>
              </a:spcBef>
              <a:buSzPct val="100000"/>
              <a:defRPr sz="2600"/>
            </a:lvl7pPr>
            <a:lvl8pPr lvl="7">
              <a:spcBef>
                <a:spcPts val="0"/>
              </a:spcBef>
              <a:buSzPct val="100000"/>
              <a:defRPr sz="2600"/>
            </a:lvl8pPr>
            <a:lvl9pPr lvl="8">
              <a:spcBef>
                <a:spcPts val="0"/>
              </a:spcBef>
              <a:buSzPct val="100000"/>
              <a:defRPr sz="2600"/>
            </a:lvl9pPr>
          </a:lstStyle>
          <a:p/>
        </p:txBody>
      </p:sp>
      <p:cxnSp>
        <p:nvCxnSpPr>
          <p:cNvPr id="32" name="Shape 32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33" name="Shape 33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+ 3 column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1165475" y="1673975"/>
            <a:ext cx="2403600" cy="4893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3692249" y="1673975"/>
            <a:ext cx="2403600" cy="4893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x="6219023" y="1673975"/>
            <a:ext cx="2403600" cy="4893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/>
        </p:txBody>
      </p:sp>
      <p:cxnSp>
        <p:nvCxnSpPr>
          <p:cNvPr id="40" name="Shape 40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41" name="Shape 41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cxnSp>
        <p:nvCxnSpPr>
          <p:cNvPr id="45" name="Shape 45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46" name="Shape 46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" type="body"/>
          </p:nvPr>
        </p:nvSpPr>
        <p:spPr>
          <a:xfrm>
            <a:off x="1165475" y="5775090"/>
            <a:ext cx="7521300" cy="578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cxnSp>
        <p:nvCxnSpPr>
          <p:cNvPr id="49" name="Shape 49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50" name="Shape 50"/>
          <p:cNvSpPr/>
          <p:nvPr/>
        </p:nvSpPr>
        <p:spPr>
          <a:xfrm>
            <a:off x="808650" y="5952850"/>
            <a:ext cx="190200" cy="1902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hape 52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53" name="Shape 53"/>
          <p:cNvSpPr/>
          <p:nvPr/>
        </p:nvSpPr>
        <p:spPr>
          <a:xfrm>
            <a:off x="808650" y="3333900"/>
            <a:ext cx="190200" cy="1902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rgbClr val="2E3037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1165498" y="1600200"/>
            <a:ext cx="68580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600"/>
              </a:spcBef>
              <a:buClr>
                <a:srgbClr val="F3F3F3"/>
              </a:buClr>
              <a:buSzPct val="100000"/>
              <a:buFont typeface="Quicksand"/>
              <a:buChar char="◦"/>
              <a:defRPr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buChar char="▫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buChar char="■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●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○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■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●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○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■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ctrTitle"/>
          </p:nvPr>
        </p:nvSpPr>
        <p:spPr>
          <a:xfrm>
            <a:off x="1530175" y="3077050"/>
            <a:ext cx="6767100" cy="709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ru" sz="2200">
                <a:solidFill>
                  <a:srgbClr val="2E3037"/>
                </a:solidFill>
              </a:rPr>
              <a:t>Web-automation.ru</a:t>
            </a:r>
          </a:p>
        </p:txBody>
      </p:sp>
      <p:sp>
        <p:nvSpPr>
          <p:cNvPr id="62" name="Shape 62"/>
          <p:cNvSpPr txBox="1"/>
          <p:nvPr>
            <p:ph idx="1" type="subTitle"/>
          </p:nvPr>
        </p:nvSpPr>
        <p:spPr>
          <a:xfrm>
            <a:off x="1530175" y="2876850"/>
            <a:ext cx="7308900" cy="11043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3400">
                <a:latin typeface="Impact"/>
                <a:ea typeface="Impact"/>
                <a:cs typeface="Impact"/>
                <a:sym typeface="Impact"/>
              </a:rPr>
              <a:t>Глава 2. Этапы разработки агрегатора</a:t>
            </a:r>
          </a:p>
        </p:txBody>
      </p:sp>
      <p:sp>
        <p:nvSpPr>
          <p:cNvPr id="63" name="Shape 63"/>
          <p:cNvSpPr txBox="1"/>
          <p:nvPr>
            <p:ph idx="4294967295" type="body"/>
          </p:nvPr>
        </p:nvSpPr>
        <p:spPr>
          <a:xfrm>
            <a:off x="1530175" y="3885751"/>
            <a:ext cx="6671400" cy="1729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400">
                <a:latin typeface="Verdana"/>
                <a:ea typeface="Verdana"/>
                <a:cs typeface="Verdana"/>
                <a:sym typeface="Verdana"/>
              </a:rPr>
              <a:t>Процесс разработки </a:t>
            </a:r>
            <a:r>
              <a:rPr lang="ru" sz="2400">
                <a:latin typeface="Verdana"/>
                <a:ea typeface="Verdana"/>
                <a:cs typeface="Verdana"/>
                <a:sym typeface="Verdana"/>
              </a:rPr>
              <a:t>агрегаторов, основные принципы 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5395799" y="294975"/>
            <a:ext cx="3443400" cy="5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web-automation.ru Создание агрегатора 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B7B7B7"/>
                </a:solidFill>
                <a:latin typeface="Verdana"/>
                <a:ea typeface="Verdana"/>
                <a:cs typeface="Verdana"/>
                <a:sym typeface="Verdana"/>
              </a:rPr>
              <a:t>Раянов Руслан (http://vk.com/hecrus)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/>
        </p:nvSpPr>
        <p:spPr>
          <a:xfrm>
            <a:off x="474125" y="3038800"/>
            <a:ext cx="802500" cy="78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2E3037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0" name="Shape 70"/>
          <p:cNvSpPr txBox="1"/>
          <p:nvPr/>
        </p:nvSpPr>
        <p:spPr>
          <a:xfrm>
            <a:off x="5395799" y="294975"/>
            <a:ext cx="3443400" cy="5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web-automation.ru Создание агрегатора 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B7B7B7"/>
                </a:solidFill>
                <a:latin typeface="Verdana"/>
                <a:ea typeface="Verdana"/>
                <a:cs typeface="Verdana"/>
                <a:sym typeface="Verdana"/>
              </a:rPr>
              <a:t>Раянов Руслан (http://vk.com/hecrus)</a:t>
            </a:r>
          </a:p>
        </p:txBody>
      </p:sp>
      <p:sp>
        <p:nvSpPr>
          <p:cNvPr id="71" name="Shape 71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200"/>
              <a:t>ПРОЦЕСС РАЗРАБОТКИ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1165500" y="1600200"/>
            <a:ext cx="6858000" cy="4866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000">
                <a:latin typeface="Verdana"/>
                <a:ea typeface="Verdana"/>
                <a:cs typeface="Verdana"/>
                <a:sym typeface="Verdana"/>
              </a:rPr>
              <a:t>ЭТАП 1. СОЗДАНИЕ КОНЦЕПЦИИ </a:t>
            </a:r>
          </a:p>
          <a:p>
            <a:pPr lvl="0">
              <a:spcBef>
                <a:spcPts val="0"/>
              </a:spcBef>
              <a:buNone/>
            </a:pPr>
            <a:r>
              <a:rPr lang="ru" sz="2000">
                <a:latin typeface="Verdana"/>
                <a:ea typeface="Verdana"/>
                <a:cs typeface="Verdana"/>
                <a:sym typeface="Verdana"/>
              </a:rPr>
              <a:t>На первом этапе необходимо установить цели биржи, основные компоненты, а также способ монетизации. Проработка MVP (minimal viable product) - создание базового функционала для выполнения основных задач. Выработать  стратегию развития для биржи.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ru" sz="2000">
                <a:latin typeface="Verdana"/>
                <a:ea typeface="Verdana"/>
                <a:cs typeface="Verdana"/>
                <a:sym typeface="Verdana"/>
              </a:rPr>
              <a:t>ЭТАП 2. Первичная оценка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ru" sz="2000">
                <a:latin typeface="Verdana"/>
                <a:ea typeface="Verdana"/>
                <a:cs typeface="Verdana"/>
                <a:sym typeface="Verdana"/>
              </a:rPr>
              <a:t>Общий прогноз сроков и стоимости, желательный коэффициент  точности 0,9(90%).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/>
        </p:nvSpPr>
        <p:spPr>
          <a:xfrm>
            <a:off x="474125" y="3038800"/>
            <a:ext cx="802500" cy="78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2E3037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8" name="Shape 78"/>
          <p:cNvSpPr txBox="1"/>
          <p:nvPr/>
        </p:nvSpPr>
        <p:spPr>
          <a:xfrm>
            <a:off x="5395799" y="294975"/>
            <a:ext cx="3443400" cy="5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web-automation.ru Создание агрегатора 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B7B7B7"/>
                </a:solidFill>
                <a:latin typeface="Verdana"/>
                <a:ea typeface="Verdana"/>
                <a:cs typeface="Verdana"/>
                <a:sym typeface="Verdana"/>
              </a:rPr>
              <a:t>Раянов Руслан (http://vk.com/hecrus)</a:t>
            </a:r>
          </a:p>
        </p:txBody>
      </p:sp>
      <p:sp>
        <p:nvSpPr>
          <p:cNvPr id="79" name="Shape 79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200"/>
              <a:t>ПРОЦЕСС РАЗРАБОТКИ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1165500" y="1600200"/>
            <a:ext cx="7122000" cy="4866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ru" sz="2000">
                <a:latin typeface="Verdana"/>
                <a:ea typeface="Verdana"/>
                <a:cs typeface="Verdana"/>
                <a:sym typeface="Verdana"/>
              </a:rPr>
              <a:t>ЭТАП 3. СОСТАВЛЕНИЕ ТЕХНИЧЕСКОГО ЗАДАНИЯ </a:t>
            </a:r>
          </a:p>
          <a:p>
            <a:pPr lvl="0">
              <a:spcBef>
                <a:spcPts val="0"/>
              </a:spcBef>
              <a:buNone/>
            </a:pPr>
            <a:r>
              <a:rPr lang="ru" sz="2000">
                <a:latin typeface="Verdana"/>
                <a:ea typeface="Verdana"/>
                <a:cs typeface="Verdana"/>
                <a:sym typeface="Verdana"/>
              </a:rPr>
              <a:t>После успешного прохождения 2-го этапа разрабатывается техническое задание, где детально проработана структура сайта. Важным пунктом для клиента является макетирование каждой страницы сайта, что в дальнейшем поможет избежать конфликтов. </a:t>
            </a:r>
          </a:p>
          <a:p>
            <a:pPr lvl="0">
              <a:spcBef>
                <a:spcPts val="0"/>
              </a:spcBef>
              <a:buNone/>
            </a:pPr>
            <a:r>
              <a:rPr lang="ru" sz="2000">
                <a:latin typeface="Verdana"/>
                <a:ea typeface="Verdana"/>
                <a:cs typeface="Verdana"/>
                <a:sym typeface="Verdana"/>
              </a:rPr>
              <a:t>Максимально информативное составление функциональных требований к каждой странице. Для устранения неоднозначностей необходимо составить строгие критерии к работе логических элементов.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ru" sz="2000">
                <a:latin typeface="Verdana"/>
                <a:ea typeface="Verdana"/>
                <a:cs typeface="Verdana"/>
                <a:sym typeface="Verdana"/>
              </a:rPr>
              <a:t>Проработка требований безопасности, SEO продвижения, тестирования.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/>
        </p:nvSpPr>
        <p:spPr>
          <a:xfrm>
            <a:off x="474125" y="3038800"/>
            <a:ext cx="802500" cy="78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2E3037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86" name="Shape 86"/>
          <p:cNvSpPr txBox="1"/>
          <p:nvPr/>
        </p:nvSpPr>
        <p:spPr>
          <a:xfrm>
            <a:off x="5395799" y="294975"/>
            <a:ext cx="3443400" cy="5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web-automation.ru Создание агрегатора 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B7B7B7"/>
                </a:solidFill>
                <a:latin typeface="Verdana"/>
                <a:ea typeface="Verdana"/>
                <a:cs typeface="Verdana"/>
                <a:sym typeface="Verdana"/>
              </a:rPr>
              <a:t>Раянов Руслан (http://vk.com/hecrus)</a:t>
            </a:r>
          </a:p>
        </p:txBody>
      </p:sp>
      <p:sp>
        <p:nvSpPr>
          <p:cNvPr id="87" name="Shape 87"/>
          <p:cNvSpPr txBox="1"/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200"/>
              <a:t>ПРОЦЕСС РАЗРАБОТКИ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1165500" y="1600200"/>
            <a:ext cx="6858000" cy="4866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000">
                <a:latin typeface="Verdana"/>
                <a:ea typeface="Verdana"/>
                <a:cs typeface="Verdana"/>
                <a:sym typeface="Verdana"/>
              </a:rPr>
              <a:t>ЭТАП 4. ДЕТАЛЬНАЯ ОЦЕНКА </a:t>
            </a:r>
          </a:p>
          <a:p>
            <a:pPr lvl="0">
              <a:spcBef>
                <a:spcPts val="0"/>
              </a:spcBef>
              <a:buNone/>
            </a:pPr>
            <a:r>
              <a:rPr lang="ru" sz="2000">
                <a:latin typeface="Verdana"/>
                <a:ea typeface="Verdana"/>
                <a:cs typeface="Verdana"/>
                <a:sym typeface="Verdana"/>
              </a:rPr>
              <a:t>Детально проработанное ТЗ является </a:t>
            </a:r>
            <a:r>
              <a:rPr lang="ru" sz="2000">
                <a:latin typeface="Verdana"/>
                <a:ea typeface="Verdana"/>
                <a:cs typeface="Verdana"/>
                <a:sym typeface="Verdana"/>
              </a:rPr>
              <a:t>фундаментом</a:t>
            </a:r>
            <a:r>
              <a:rPr lang="ru" sz="2000">
                <a:latin typeface="Verdana"/>
                <a:ea typeface="Verdana"/>
                <a:cs typeface="Verdana"/>
                <a:sym typeface="Verdana"/>
              </a:rPr>
              <a:t> для планирования затрат времени на определенный функциональный модуль. Умножив количество необходимых часов для разработки на ставку за час, можно с высокой точностью оценить финансовые затраты. 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latin typeface="Verdana"/>
                <a:ea typeface="Verdana"/>
                <a:cs typeface="Verdana"/>
                <a:sym typeface="Verdana"/>
              </a:rPr>
              <a:t>Клиент получает возможность </a:t>
            </a:r>
            <a:r>
              <a:rPr lang="ru" sz="2000">
                <a:latin typeface="Verdana"/>
                <a:ea typeface="Verdana"/>
                <a:cs typeface="Verdana"/>
                <a:sym typeface="Verdana"/>
              </a:rPr>
              <a:t>варьировать</a:t>
            </a:r>
            <a:r>
              <a:rPr lang="ru" sz="2000">
                <a:latin typeface="Verdana"/>
                <a:ea typeface="Verdana"/>
                <a:cs typeface="Verdana"/>
                <a:sym typeface="Verdana"/>
              </a:rPr>
              <a:t> бюджетом и сроками.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1047900" y="2684400"/>
            <a:ext cx="4230300" cy="2841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ru" sz="1400">
                <a:latin typeface="Verdana"/>
                <a:ea typeface="Verdana"/>
                <a:cs typeface="Verdana"/>
                <a:sym typeface="Verdana"/>
              </a:rPr>
              <a:t>ОПЛАТА ПО ФИКСИРОВАННОЙ ЦЕНЕ</a:t>
            </a:r>
          </a:p>
          <a:p>
            <a:pPr lvl="0">
              <a:spcBef>
                <a:spcPts val="0"/>
              </a:spcBef>
              <a:buNone/>
            </a:pPr>
            <a:r>
              <a:rPr lang="ru" sz="1800">
                <a:solidFill>
                  <a:srgbClr val="999999"/>
                </a:solidFill>
                <a:latin typeface="Verdana"/>
                <a:ea typeface="Verdana"/>
                <a:cs typeface="Verdana"/>
                <a:sym typeface="Verdana"/>
              </a:rPr>
              <a:t>При фиксированной оплате труда заказчик заранее устанавливает бюджет для проекта или для текущей фазы.  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5395799" y="294975"/>
            <a:ext cx="3443400" cy="5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web-automation.ru Создание агрегатора 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B7B7B7"/>
                </a:solidFill>
                <a:latin typeface="Verdana"/>
                <a:ea typeface="Verdana"/>
                <a:cs typeface="Verdana"/>
                <a:sym typeface="Verdana"/>
              </a:rPr>
              <a:t>Раянов Руслан (http://vk.com/hecrus)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1165475" y="1376250"/>
            <a:ext cx="4957200" cy="121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ru" sz="2000">
                <a:solidFill>
                  <a:srgbClr val="F3F3F3"/>
                </a:solidFill>
                <a:latin typeface="Verdana"/>
                <a:ea typeface="Verdana"/>
                <a:cs typeface="Verdana"/>
                <a:sym typeface="Verdana"/>
              </a:rPr>
              <a:t>ЭТАП 5. СОСТАВЛЕНИЕ ДОГОВОРА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5278200" y="2684400"/>
            <a:ext cx="3865800" cy="2841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ru" sz="1400">
                <a:latin typeface="Verdana"/>
                <a:ea typeface="Verdana"/>
                <a:cs typeface="Verdana"/>
                <a:sym typeface="Verdana"/>
              </a:rPr>
              <a:t>TIME AND MATERIAL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1800">
                <a:solidFill>
                  <a:srgbClr val="999999"/>
                </a:solidFill>
                <a:latin typeface="Verdana"/>
                <a:ea typeface="Verdana"/>
                <a:cs typeface="Verdana"/>
                <a:sym typeface="Verdana"/>
              </a:rPr>
              <a:t>Модель работы, при которой оплачивается не результат, а время исполнителя.</a:t>
            </a:r>
          </a:p>
        </p:txBody>
      </p:sp>
      <p:sp>
        <p:nvSpPr>
          <p:cNvPr id="97" name="Shape 97"/>
          <p:cNvSpPr txBox="1"/>
          <p:nvPr>
            <p:ph idx="4294967295"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200"/>
              <a:t>ПРОЦЕСС РАЗРАБОТКИ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ctrTitle"/>
          </p:nvPr>
        </p:nvSpPr>
        <p:spPr>
          <a:xfrm>
            <a:off x="1530175" y="3077050"/>
            <a:ext cx="6767100" cy="709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3600">
                <a:latin typeface="Impact"/>
                <a:ea typeface="Impact"/>
                <a:cs typeface="Impact"/>
                <a:sym typeface="Impact"/>
              </a:rPr>
              <a:t>ТЗ ЯВЛЯЕТСЯ ОСНОВОЙ ДОГОВОРА</a:t>
            </a:r>
          </a:p>
        </p:txBody>
      </p:sp>
      <p:sp>
        <p:nvSpPr>
          <p:cNvPr id="103" name="Shape 103"/>
          <p:cNvSpPr txBox="1"/>
          <p:nvPr>
            <p:ph idx="1" type="subTitle"/>
          </p:nvPr>
        </p:nvSpPr>
        <p:spPr>
          <a:xfrm>
            <a:off x="1530175" y="3710550"/>
            <a:ext cx="6927900" cy="1283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latin typeface="Verdana"/>
                <a:ea typeface="Verdana"/>
                <a:cs typeface="Verdana"/>
                <a:sym typeface="Verdana"/>
              </a:rPr>
              <a:t>Поэтапная разработка с определенными сроками. </a:t>
            </a:r>
          </a:p>
          <a:p>
            <a:pPr lvl="0" rtl="0">
              <a:spcBef>
                <a:spcPts val="0"/>
              </a:spcBef>
              <a:buNone/>
            </a:pPr>
            <a:r>
              <a:rPr lang="ru">
                <a:latin typeface="Verdana"/>
                <a:ea typeface="Verdana"/>
                <a:cs typeface="Verdana"/>
                <a:sym typeface="Verdana"/>
              </a:rPr>
              <a:t>В сроки выполнения необходимо вкладывать на 20% больше времени для решения непредвиденных ситуаций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4" name="Shape 104"/>
          <p:cNvSpPr txBox="1"/>
          <p:nvPr/>
        </p:nvSpPr>
        <p:spPr>
          <a:xfrm>
            <a:off x="502600" y="3039900"/>
            <a:ext cx="802500" cy="78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2E3037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05" name="Shape 105"/>
          <p:cNvSpPr txBox="1"/>
          <p:nvPr/>
        </p:nvSpPr>
        <p:spPr>
          <a:xfrm>
            <a:off x="5395799" y="294975"/>
            <a:ext cx="3443400" cy="5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web-automation.ru Создание агрегатора 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B7B7B7"/>
                </a:solidFill>
                <a:latin typeface="Verdana"/>
                <a:ea typeface="Verdana"/>
                <a:cs typeface="Verdana"/>
                <a:sym typeface="Verdana"/>
              </a:rPr>
              <a:t>Раянов Руслан (http://vk.com/hecrus)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1165475" y="704546"/>
            <a:ext cx="6858000" cy="4599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60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ru" sz="2000">
                <a:solidFill>
                  <a:srgbClr val="F3F3F3"/>
                </a:solidFill>
                <a:latin typeface="Verdana"/>
                <a:ea typeface="Verdana"/>
                <a:cs typeface="Verdana"/>
                <a:sym typeface="Verdana"/>
              </a:rPr>
              <a:t>ЭТАП 6. РАЗРАБОТКА ПРОЕКТА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1113125" y="1565775"/>
            <a:ext cx="7521300" cy="98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b="1" lang="ru" sz="1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В рамках проекта</a:t>
            </a:r>
            <a:r>
              <a:rPr lang="ru" sz="1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 каждый этап разбивается на несколько итераций сроком до 14 дней каждая.</a:t>
            </a:r>
          </a:p>
          <a:p>
            <a:pPr lvl="0" rtl="0">
              <a:spcBef>
                <a:spcPts val="60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2" name="Shape 112"/>
          <p:cNvSpPr txBox="1"/>
          <p:nvPr/>
        </p:nvSpPr>
        <p:spPr>
          <a:xfrm>
            <a:off x="1113125" y="2751250"/>
            <a:ext cx="7377900" cy="28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b="1" lang="ru" sz="1800">
                <a:solidFill>
                  <a:srgbClr val="39C0BA"/>
                </a:solidFill>
                <a:latin typeface="Verdana"/>
                <a:ea typeface="Verdana"/>
                <a:cs typeface="Verdana"/>
                <a:sym typeface="Verdana"/>
              </a:rPr>
              <a:t>ПОДГОТОВКА КОНТЕНТА </a:t>
            </a:r>
            <a:r>
              <a:rPr b="1" lang="ru" sz="1800">
                <a:solidFill>
                  <a:srgbClr val="39C0BA"/>
                </a:solidFill>
                <a:latin typeface="Verdana"/>
                <a:ea typeface="Verdana"/>
                <a:cs typeface="Verdana"/>
                <a:sym typeface="Verdana"/>
              </a:rPr>
              <a:t>И SEO</a:t>
            </a:r>
          </a:p>
          <a:p>
            <a:pPr lvl="0" rtl="0">
              <a:spcBef>
                <a:spcPts val="600"/>
              </a:spcBef>
              <a:buNone/>
            </a:pPr>
            <a:r>
              <a:rPr lang="ru" sz="1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На этапе формирования ТЗ желательно подготовить весь необходимый контент для сайта (картинки и тексты) для максимальной визуализации внешнего вида проекта, собранное семантическое ядро поможет эффективно внедрить систему.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5395799" y="294975"/>
            <a:ext cx="3443400" cy="5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web-automation.ru Создание агрегатора 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B7B7B7"/>
                </a:solidFill>
                <a:latin typeface="Verdana"/>
                <a:ea typeface="Verdana"/>
                <a:cs typeface="Verdana"/>
                <a:sym typeface="Verdana"/>
              </a:rPr>
              <a:t>Раянов Руслан (http://vk.com/hecrus)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1165475" y="704546"/>
            <a:ext cx="6858000" cy="4599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ru" sz="2000">
                <a:solidFill>
                  <a:srgbClr val="F3F3F3"/>
                </a:solidFill>
                <a:latin typeface="Verdana"/>
                <a:ea typeface="Verdana"/>
                <a:cs typeface="Verdana"/>
                <a:sym typeface="Verdana"/>
              </a:rPr>
              <a:t>ЭТАП 7. ВНЕДРЕНИЕ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1113125" y="1565775"/>
            <a:ext cx="7521300" cy="41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ru" sz="2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Основные этапы внедрения программного продукта:</a:t>
            </a:r>
          </a:p>
          <a:p>
            <a:pPr indent="-368300" lvl="0" marL="457200" rtl="0">
              <a:spcBef>
                <a:spcPts val="600"/>
              </a:spcBef>
              <a:buClr>
                <a:srgbClr val="FFFFFF"/>
              </a:buClr>
              <a:buSzPct val="100000"/>
              <a:buFont typeface="Verdana"/>
              <a:buChar char="●"/>
            </a:pPr>
            <a:r>
              <a:rPr lang="ru" sz="2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обследование;</a:t>
            </a:r>
          </a:p>
          <a:p>
            <a:pPr indent="-368300" lvl="0" marL="457200" rtl="0">
              <a:spcBef>
                <a:spcPts val="600"/>
              </a:spcBef>
              <a:buClr>
                <a:srgbClr val="FFFFFF"/>
              </a:buClr>
              <a:buSzPct val="100000"/>
              <a:buFont typeface="Verdana"/>
              <a:buChar char="●"/>
            </a:pPr>
            <a:r>
              <a:rPr lang="ru" sz="2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настройка системы (программного продукта);</a:t>
            </a:r>
          </a:p>
          <a:p>
            <a:pPr indent="-368300" lvl="0" marL="457200" rtl="0">
              <a:spcBef>
                <a:spcPts val="600"/>
              </a:spcBef>
              <a:buClr>
                <a:srgbClr val="FFFFFF"/>
              </a:buClr>
              <a:buSzPct val="100000"/>
              <a:buFont typeface="Verdana"/>
              <a:buChar char="●"/>
            </a:pPr>
            <a:r>
              <a:rPr lang="ru" sz="2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тестирование системы;</a:t>
            </a:r>
          </a:p>
          <a:p>
            <a:pPr indent="-368300" lvl="0" marL="457200" rtl="0">
              <a:spcBef>
                <a:spcPts val="600"/>
              </a:spcBef>
              <a:buClr>
                <a:srgbClr val="FFFFFF"/>
              </a:buClr>
              <a:buSzPct val="100000"/>
              <a:buFont typeface="Verdana"/>
              <a:buChar char="●"/>
            </a:pPr>
            <a:r>
              <a:rPr lang="ru" sz="2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опытная эксплуатация;</a:t>
            </a:r>
          </a:p>
          <a:p>
            <a:pPr indent="-368300" lvl="0" marL="457200" rtl="0">
              <a:spcBef>
                <a:spcPts val="600"/>
              </a:spcBef>
              <a:buClr>
                <a:srgbClr val="FFFFFF"/>
              </a:buClr>
              <a:buSzPct val="100000"/>
              <a:buFont typeface="Verdana"/>
              <a:buChar char="●"/>
            </a:pPr>
            <a:r>
              <a:rPr lang="ru" sz="2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промышленная эксплуатация.</a:t>
            </a:r>
          </a:p>
          <a:p>
            <a:pPr lvl="0" rtl="0">
              <a:spcBef>
                <a:spcPts val="60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0" name="Shape 120"/>
          <p:cNvSpPr txBox="1"/>
          <p:nvPr/>
        </p:nvSpPr>
        <p:spPr>
          <a:xfrm>
            <a:off x="5395799" y="294975"/>
            <a:ext cx="3443400" cy="5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web-automation.ru Создание агрегатора 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B7B7B7"/>
                </a:solidFill>
                <a:latin typeface="Verdana"/>
                <a:ea typeface="Verdana"/>
                <a:cs typeface="Verdana"/>
                <a:sym typeface="Verdana"/>
              </a:rPr>
              <a:t>Раянов Руслан (http://vk.com/hecrus)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1024450" y="581901"/>
            <a:ext cx="6858000" cy="5649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>
                <a:latin typeface="Impact"/>
                <a:ea typeface="Impact"/>
                <a:cs typeface="Impact"/>
                <a:sym typeface="Impact"/>
              </a:rPr>
              <a:t>ДОКУМЕНТАЦИЯ </a:t>
            </a:r>
          </a:p>
        </p:txBody>
      </p:sp>
      <p:cxnSp>
        <p:nvCxnSpPr>
          <p:cNvPr id="126" name="Shape 126"/>
          <p:cNvCxnSpPr/>
          <p:nvPr/>
        </p:nvCxnSpPr>
        <p:spPr>
          <a:xfrm rot="10800000">
            <a:off x="1482251" y="1622932"/>
            <a:ext cx="0" cy="11592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oval"/>
          </a:ln>
        </p:spPr>
      </p:cxnSp>
      <p:sp>
        <p:nvSpPr>
          <p:cNvPr id="127" name="Shape 127"/>
          <p:cNvSpPr txBox="1"/>
          <p:nvPr/>
        </p:nvSpPr>
        <p:spPr>
          <a:xfrm>
            <a:off x="2215650" y="2975800"/>
            <a:ext cx="6409500" cy="56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>
                <a:solidFill>
                  <a:srgbClr val="F3F3F3"/>
                </a:solidFill>
                <a:latin typeface="Verdana"/>
                <a:ea typeface="Verdana"/>
                <a:cs typeface="Verdana"/>
                <a:sym typeface="Verdana"/>
              </a:rPr>
              <a:t>Техническая 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2215650" y="1920075"/>
            <a:ext cx="6409500" cy="56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>
                <a:solidFill>
                  <a:srgbClr val="F3F3F3"/>
                </a:solidFill>
                <a:latin typeface="Verdana"/>
                <a:ea typeface="Verdana"/>
                <a:cs typeface="Verdana"/>
                <a:sym typeface="Verdana"/>
              </a:rPr>
              <a:t>Пользовательская  </a:t>
            </a:r>
          </a:p>
        </p:txBody>
      </p:sp>
      <p:cxnSp>
        <p:nvCxnSpPr>
          <p:cNvPr id="129" name="Shape 129"/>
          <p:cNvCxnSpPr/>
          <p:nvPr/>
        </p:nvCxnSpPr>
        <p:spPr>
          <a:xfrm rot="10800000">
            <a:off x="1482251" y="2678645"/>
            <a:ext cx="0" cy="11592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oval"/>
          </a:ln>
        </p:spPr>
      </p:cxnSp>
      <p:sp>
        <p:nvSpPr>
          <p:cNvPr id="130" name="Shape 130"/>
          <p:cNvSpPr txBox="1"/>
          <p:nvPr/>
        </p:nvSpPr>
        <p:spPr>
          <a:xfrm>
            <a:off x="5395799" y="294975"/>
            <a:ext cx="3443400" cy="5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web-automation.ru Создание агрегатора 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ru" sz="1200">
                <a:solidFill>
                  <a:srgbClr val="B7B7B7"/>
                </a:solidFill>
                <a:latin typeface="Verdana"/>
                <a:ea typeface="Verdana"/>
                <a:cs typeface="Verdana"/>
                <a:sym typeface="Verdana"/>
              </a:rPr>
              <a:t>Раянов Руслан (http://vk.com/hecrus)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1182150" y="3879675"/>
            <a:ext cx="7302300" cy="197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60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ru" sz="20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При создании программы, одного лишь кода, как правило, недостаточно. Должен быть предоставлен некоторый текст, описывающий различные аспекты того, что именно делает код.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Eleano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